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83" r:id="rId34"/>
    <p:sldId id="299" r:id="rId35"/>
    <p:sldId id="300" r:id="rId36"/>
    <p:sldId id="302" r:id="rId37"/>
    <p:sldId id="301" r:id="rId38"/>
    <p:sldId id="303" r:id="rId39"/>
    <p:sldId id="304" r:id="rId40"/>
    <p:sldId id="284" r:id="rId41"/>
    <p:sldId id="286" r:id="rId42"/>
    <p:sldId id="287" r:id="rId43"/>
    <p:sldId id="308" r:id="rId44"/>
    <p:sldId id="309" r:id="rId45"/>
    <p:sldId id="285" r:id="rId46"/>
    <p:sldId id="305" r:id="rId47"/>
    <p:sldId id="306" r:id="rId48"/>
    <p:sldId id="307" r:id="rId4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D02A59-09CB-4A93-926E-442310C10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B2CF17C-10F6-463B-A167-644E85F2D4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0E51D0-CF93-4C10-B5CC-19FC386DC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823D7-BE24-4ED9-9FCC-5BD2546350D9}" type="datetimeFigureOut">
              <a:rPr lang="zh-TW" altLang="en-US" smtClean="0"/>
              <a:t>2023/5/7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C2B9B97-6FFC-4EDE-89E8-801E6CBE8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1BB874-FFC9-4DF8-9F71-380CA822E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9A0C3-DC1D-4EC8-85E2-34A44A0583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454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7281B8-6090-4ED4-8C78-FDFDAFA0D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7134FD5-A2F8-455D-8064-C3643807C1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1104A79-0936-4F79-800C-19651972F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823D7-BE24-4ED9-9FCC-5BD2546350D9}" type="datetimeFigureOut">
              <a:rPr lang="zh-TW" altLang="en-US" smtClean="0"/>
              <a:t>2023/5/7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FF28853-5667-43A8-918E-3A96915A8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74805D5-FB0D-48DA-B8CA-3A313207F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9A0C3-DC1D-4EC8-85E2-34A44A0583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0234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11CF3FB-BE49-4717-ACC0-8C81056890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7C34979-47B6-4CC1-91F1-33E1ABAE56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7BA040-2EF7-4FDF-AFAA-F91F0D491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823D7-BE24-4ED9-9FCC-5BD2546350D9}" type="datetimeFigureOut">
              <a:rPr lang="zh-TW" altLang="en-US" smtClean="0"/>
              <a:t>2023/5/7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237FC08-71A0-43A9-A78A-463E8C27C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4CB189-7D44-4308-9231-8B4021145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9A0C3-DC1D-4EC8-85E2-34A44A0583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2306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349904-EC5E-4950-9FD2-13A5C0351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1F81AD-1A89-44D1-99EA-1D890D0F4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398A10-DAAA-4F3B-82B5-E61BAA24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823D7-BE24-4ED9-9FCC-5BD2546350D9}" type="datetimeFigureOut">
              <a:rPr lang="zh-TW" altLang="en-US" smtClean="0"/>
              <a:t>2023/5/7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9A3080-653D-40FC-9C85-93841238B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6A0D79B-6E83-4DDD-BCE7-5F0CD1872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9A0C3-DC1D-4EC8-85E2-34A44A0583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9019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ACA9FA-B4AC-485A-A0ED-FCA4FDC81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3C1595D-281B-44B6-991B-3DA9D1792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9661C8B-ACB7-4900-845F-F2CCAE64A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823D7-BE24-4ED9-9FCC-5BD2546350D9}" type="datetimeFigureOut">
              <a:rPr lang="zh-TW" altLang="en-US" smtClean="0"/>
              <a:t>2023/5/7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4963CDE-E5D5-4E95-B5CF-2810052B2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B44700-B121-4B4E-BE99-D72071E6E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9A0C3-DC1D-4EC8-85E2-34A44A0583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2586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7EB403-98DB-4AC2-9291-44CCCEFCF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31ADF3-8DAD-484A-B188-3D2668BEBC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C380383-0D5A-409B-A6EC-0AC5C70A0B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3C75525-B57B-4D20-A434-04E36C249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823D7-BE24-4ED9-9FCC-5BD2546350D9}" type="datetimeFigureOut">
              <a:rPr lang="zh-TW" altLang="en-US" smtClean="0"/>
              <a:t>2023/5/7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1C063DF-5400-4D4B-99FA-C5C2909FA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1AE5181-1556-45F5-9AE7-A54C90014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9A0C3-DC1D-4EC8-85E2-34A44A0583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6039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305BF2-3866-44C9-85B8-86279060F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3DAF3CD-8023-4EB7-AA1A-715CFBA46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3E2F3F2-9AF1-423D-9117-DF3D4AEFDD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7BFFA5D-67A9-42F0-943D-ACC4C6A1A0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02B4DE1-03F8-4CB6-9A4D-3906E4000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E724A20-EB6C-4372-B8D1-BB02985BE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823D7-BE24-4ED9-9FCC-5BD2546350D9}" type="datetimeFigureOut">
              <a:rPr lang="zh-TW" altLang="en-US" smtClean="0"/>
              <a:t>2023/5/7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715A0E4-E956-4C1F-9CB6-7A2E2943D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8E2420D-E794-4827-9019-2012CF76E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9A0C3-DC1D-4EC8-85E2-34A44A0583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833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E2D8D3-3BB2-4CB2-89F2-579CCF0A9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A0ED605-3223-4945-8D84-ACFFE789C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823D7-BE24-4ED9-9FCC-5BD2546350D9}" type="datetimeFigureOut">
              <a:rPr lang="zh-TW" altLang="en-US" smtClean="0"/>
              <a:t>2023/5/7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CD21295-F7DF-43BF-9523-0C4C0A540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ADC5CF4-989F-41A6-A30D-DFC46252A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9A0C3-DC1D-4EC8-85E2-34A44A0583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5670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A882299-AA44-4C98-AFD1-28DE6B91C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823D7-BE24-4ED9-9FCC-5BD2546350D9}" type="datetimeFigureOut">
              <a:rPr lang="zh-TW" altLang="en-US" smtClean="0"/>
              <a:t>2023/5/7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FE2CEA9-AAE4-46C9-9067-617A7BA36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B55715E-51F7-413B-B615-21C7B5BBA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9A0C3-DC1D-4EC8-85E2-34A44A0583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8731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4D0D3D-2BF8-4073-B3D0-B726C5DC5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8BD657-A128-4D75-BEF6-347DBC20A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8B9EFF5-E367-4469-A465-505B2E005E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1DFC613-0021-40CE-ADC8-0493C727F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823D7-BE24-4ED9-9FCC-5BD2546350D9}" type="datetimeFigureOut">
              <a:rPr lang="zh-TW" altLang="en-US" smtClean="0"/>
              <a:t>2023/5/7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F09A242-FFF7-4163-9BE1-DA6C7ACB4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97726FE-68BE-4D40-99AE-D9FE4991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9A0C3-DC1D-4EC8-85E2-34A44A0583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8207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843876-3018-4633-8816-C45510563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C6CEC15-5FF5-4B94-A2F7-D8FED1941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A2BAA88-BC26-48EA-86CC-C0103F2BE0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E1873D8-1CC3-47E5-90FA-3FBAB6E80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823D7-BE24-4ED9-9FCC-5BD2546350D9}" type="datetimeFigureOut">
              <a:rPr lang="zh-TW" altLang="en-US" smtClean="0"/>
              <a:t>2023/5/7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D74436B-34AC-4083-851B-B5A3CF602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9AEB255-C7CE-46CD-89B0-E3DF91472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9A0C3-DC1D-4EC8-85E2-34A44A0583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8180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4BE4E3D-B730-41E0-82B0-70521FFAC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BF38A68-7E3E-46FE-AB76-F4329A644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B2C7467-88E9-4D0D-9008-51F7DF9F13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8823D7-BE24-4ED9-9FCC-5BD2546350D9}" type="datetimeFigureOut">
              <a:rPr lang="zh-TW" altLang="en-US" smtClean="0"/>
              <a:t>2023/5/7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F71F04C-C708-411B-B5E0-8159459B8A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A65D427-C214-48DA-AB7F-655CD07C7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49A0C3-DC1D-4EC8-85E2-34A44A0583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667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D13915-E530-461D-BEE5-363E86AABB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HISLAB_112</a:t>
            </a:r>
            <a:r>
              <a:rPr lang="zh-TW" altLang="en-US" dirty="0"/>
              <a:t>碩</a:t>
            </a:r>
            <a:r>
              <a:rPr lang="en-US" altLang="zh-TW" dirty="0"/>
              <a:t>_</a:t>
            </a:r>
            <a:r>
              <a:rPr lang="zh-TW" altLang="en-US" dirty="0"/>
              <a:t>讀書會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10EA5AE-2609-460A-812E-646FE6699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18509"/>
            <a:ext cx="9144000" cy="2249153"/>
          </a:xfrm>
        </p:spPr>
        <p:txBody>
          <a:bodyPr>
            <a:normAutofit/>
          </a:bodyPr>
          <a:lstStyle/>
          <a:p>
            <a:r>
              <a:rPr lang="en-US" altLang="zh-TW" sz="5800" dirty="0"/>
              <a:t>Week 02 – </a:t>
            </a:r>
            <a:r>
              <a:rPr lang="zh-TW" altLang="en-US" sz="5800" dirty="0"/>
              <a:t>影像處理</a:t>
            </a:r>
            <a:endParaRPr lang="en-US" altLang="zh-TW" sz="5800" dirty="0"/>
          </a:p>
          <a:p>
            <a:endParaRPr lang="en-US" altLang="zh-TW" dirty="0"/>
          </a:p>
          <a:p>
            <a:pPr algn="r"/>
            <a:r>
              <a:rPr lang="en-US" altLang="zh-TW" sz="4000" dirty="0"/>
              <a:t>Reporter:</a:t>
            </a:r>
            <a:r>
              <a:rPr lang="zh-TW" altLang="en-US" sz="4000" dirty="0"/>
              <a:t>余承儒</a:t>
            </a:r>
          </a:p>
        </p:txBody>
      </p:sp>
    </p:spTree>
    <p:extLst>
      <p:ext uri="{BB962C8B-B14F-4D97-AF65-F5344CB8AC3E}">
        <p14:creationId xmlns:p14="http://schemas.microsoft.com/office/powerpoint/2010/main" val="265877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04D861-02FA-453D-9CDA-2414F8BC6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光亮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2F37F4-082B-4B29-9272-957F7DB5E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Def:</a:t>
            </a:r>
            <a:r>
              <a:rPr lang="zh-TW" altLang="en-US" dirty="0"/>
              <a:t>對於光的感受的一種</a:t>
            </a:r>
            <a:r>
              <a:rPr lang="zh-TW" altLang="en-US" dirty="0">
                <a:solidFill>
                  <a:srgbClr val="FF0000"/>
                </a:solidFill>
              </a:rPr>
              <a:t>主觀</a:t>
            </a:r>
            <a:r>
              <a:rPr lang="zh-TW" altLang="en-US" dirty="0"/>
              <a:t>描述，實際不能被量測出來</a:t>
            </a:r>
          </a:p>
        </p:txBody>
      </p:sp>
    </p:spTree>
    <p:extLst>
      <p:ext uri="{BB962C8B-B14F-4D97-AF65-F5344CB8AC3E}">
        <p14:creationId xmlns:p14="http://schemas.microsoft.com/office/powerpoint/2010/main" val="945433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AB7864-2EE1-416B-AC6E-F9B2E4B2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268D6D6-EEB0-4B7F-9BD4-5136AB881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917" y="1879875"/>
            <a:ext cx="4277322" cy="4391638"/>
          </a:xfrm>
          <a:prstGeom prst="rect">
            <a:avLst/>
          </a:prstGeom>
        </p:spPr>
      </p:pic>
      <p:pic>
        <p:nvPicPr>
          <p:cNvPr id="8" name="內容版面配置區 3">
            <a:extLst>
              <a:ext uri="{FF2B5EF4-FFF2-40B4-BE49-F238E27FC236}">
                <a16:creationId xmlns:a16="http://schemas.microsoft.com/office/drawing/2014/main" id="{95C8A1D1-DDE9-4240-B422-5DD19E07A4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0" y="2986269"/>
            <a:ext cx="2791215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300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842834-9AA5-4B4F-8968-A1095DFD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</a:t>
            </a:r>
            <a:r>
              <a:rPr lang="zh-TW" altLang="en-US" dirty="0"/>
              <a:t>影像感應與擷取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7643B5-774B-4D8E-BCC1-38F18A4FA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影像的產生</a:t>
            </a:r>
            <a:r>
              <a:rPr lang="en-US" altLang="zh-TW" dirty="0"/>
              <a:t>:</a:t>
            </a:r>
            <a:r>
              <a:rPr lang="zh-TW" altLang="en-US" b="1" dirty="0"/>
              <a:t>照明</a:t>
            </a:r>
            <a:r>
              <a:rPr lang="en-US" altLang="zh-TW" dirty="0"/>
              <a:t>+</a:t>
            </a:r>
            <a:r>
              <a:rPr lang="zh-TW" altLang="en-US" b="1" dirty="0"/>
              <a:t>景物反射</a:t>
            </a:r>
            <a:r>
              <a:rPr lang="zh-TW" altLang="en-US" dirty="0"/>
              <a:t>或</a:t>
            </a:r>
            <a:r>
              <a:rPr lang="zh-TW" altLang="en-US" b="1" dirty="0"/>
              <a:t>吸收能量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828CC4C-0497-44AC-9FDE-DF2BC2666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754" y="2856016"/>
            <a:ext cx="5872354" cy="253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2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B26BCA-3D28-4D0B-95E7-D698A2F0E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成像感測器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37820F-A04E-47A8-942C-86B7E528B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562" y="1690688"/>
            <a:ext cx="10515600" cy="658374"/>
          </a:xfrm>
        </p:spPr>
        <p:txBody>
          <a:bodyPr/>
          <a:lstStyle/>
          <a:p>
            <a:r>
              <a:rPr lang="zh-TW" altLang="en-US" dirty="0"/>
              <a:t>線影像感測器</a:t>
            </a:r>
            <a:r>
              <a:rPr lang="en-US" altLang="zh-TW" dirty="0"/>
              <a:t>:</a:t>
            </a:r>
            <a:r>
              <a:rPr lang="zh-TW" altLang="en-US" dirty="0"/>
              <a:t>高解析度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D5198D8-0F71-4EC5-9845-DACC7C2B4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228" y="2614012"/>
            <a:ext cx="5956697" cy="4287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7CE23E2-3A7D-4451-A8AC-20AC29B5E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228" y="4146331"/>
            <a:ext cx="2346544" cy="2346544"/>
          </a:xfrm>
          <a:prstGeom prst="rect">
            <a:avLst/>
          </a:prstGeom>
        </p:spPr>
      </p:pic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F1DD18C9-CD01-48B2-8F5E-A54A9AB2F96D}"/>
              </a:ext>
            </a:extLst>
          </p:cNvPr>
          <p:cNvSpPr txBox="1">
            <a:spLocks/>
          </p:cNvSpPr>
          <p:nvPr/>
        </p:nvSpPr>
        <p:spPr>
          <a:xfrm>
            <a:off x="661562" y="3486013"/>
            <a:ext cx="10515600" cy="658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面影像感測器</a:t>
            </a:r>
          </a:p>
        </p:txBody>
      </p:sp>
    </p:spTree>
    <p:extLst>
      <p:ext uri="{BB962C8B-B14F-4D97-AF65-F5344CB8AC3E}">
        <p14:creationId xmlns:p14="http://schemas.microsoft.com/office/powerpoint/2010/main" val="3492832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D8BE68-AD95-4C59-972B-FE45B3522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面影像感測器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F72CAA-97FC-4543-B380-EAE392201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518" y="1510974"/>
            <a:ext cx="6372670" cy="4852303"/>
          </a:xfrm>
        </p:spPr>
        <p:txBody>
          <a:bodyPr/>
          <a:lstStyle/>
          <a:p>
            <a:r>
              <a:rPr lang="zh-TW" altLang="en-US" b="1" dirty="0"/>
              <a:t>視野範圍</a:t>
            </a:r>
            <a:r>
              <a:rPr lang="en-US" altLang="zh-TW" b="1" dirty="0"/>
              <a:t>(FOV</a:t>
            </a:r>
            <a:r>
              <a:rPr lang="en-US" altLang="zh-TW" dirty="0"/>
              <a:t>):</a:t>
            </a:r>
            <a:r>
              <a:rPr lang="zh-TW" altLang="en-US" dirty="0"/>
              <a:t>從影像感測器上看到的物體範圍， </a:t>
            </a:r>
            <a:r>
              <a:rPr lang="en-US" altLang="zh-TW" dirty="0"/>
              <a:t>FOV</a:t>
            </a:r>
            <a:r>
              <a:rPr lang="zh-TW" altLang="en-US" dirty="0"/>
              <a:t>越大，能夠看到的範圍就越廣，反之則越小</a:t>
            </a:r>
            <a:endParaRPr lang="en-US" altLang="zh-TW" dirty="0"/>
          </a:p>
          <a:p>
            <a:r>
              <a:rPr lang="zh-TW" altLang="en-US" b="1" dirty="0"/>
              <a:t>解析度</a:t>
            </a:r>
            <a:r>
              <a:rPr lang="en-US" altLang="zh-TW" b="1" dirty="0"/>
              <a:t>(Res):</a:t>
            </a:r>
            <a:r>
              <a:rPr lang="zh-TW" altLang="en-US" dirty="0"/>
              <a:t>影像感測器的像素分辨率，通常用</a:t>
            </a:r>
            <a:r>
              <a:rPr lang="en-US" altLang="zh-TW" dirty="0"/>
              <a:t>pixel</a:t>
            </a:r>
            <a:r>
              <a:rPr lang="zh-TW" altLang="en-US" dirty="0"/>
              <a:t>表示</a:t>
            </a:r>
            <a:endParaRPr lang="en-US" altLang="zh-TW" dirty="0"/>
          </a:p>
          <a:p>
            <a:r>
              <a:rPr lang="zh-TW" altLang="en-US" b="1" dirty="0"/>
              <a:t>工作距離</a:t>
            </a:r>
            <a:r>
              <a:rPr lang="en-US" altLang="zh-TW" b="1" dirty="0"/>
              <a:t>(WD):</a:t>
            </a:r>
            <a:r>
              <a:rPr lang="zh-TW" altLang="en-US" dirty="0"/>
              <a:t>影像感測器到物件的距離。</a:t>
            </a:r>
            <a:endParaRPr lang="en-US" altLang="zh-TW" dirty="0"/>
          </a:p>
          <a:p>
            <a:r>
              <a:rPr lang="zh-TW" altLang="en-US" b="1" dirty="0"/>
              <a:t>景深</a:t>
            </a:r>
            <a:r>
              <a:rPr lang="en-US" altLang="zh-TW" b="1" dirty="0"/>
              <a:t>(DOF):</a:t>
            </a:r>
            <a:r>
              <a:rPr lang="zh-TW" altLang="en-US" dirty="0"/>
              <a:t>影像感測器能夠保持清晰的焦點範圍</a:t>
            </a: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9B5C4F6-5922-4C7B-827B-E1DEEAFC3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188" y="1510974"/>
            <a:ext cx="4664295" cy="435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117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EB1C3-FF20-4103-8277-8E0D5C702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線影像感測器取像案例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E4D123F9-B7DE-4DF8-A810-511857C3D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979" y="1690688"/>
            <a:ext cx="10515600" cy="4351338"/>
          </a:xfrm>
        </p:spPr>
        <p:txBody>
          <a:bodyPr/>
          <a:lstStyle/>
          <a:p>
            <a:r>
              <a:rPr lang="en-US" altLang="zh-TW" dirty="0"/>
              <a:t>OA</a:t>
            </a:r>
            <a:r>
              <a:rPr lang="zh-TW" altLang="en-US" dirty="0"/>
              <a:t>掃描器</a:t>
            </a:r>
            <a:r>
              <a:rPr lang="en-US" altLang="zh-TW" dirty="0"/>
              <a:t>							</a:t>
            </a:r>
            <a:r>
              <a:rPr lang="zh-TW" altLang="en-US" dirty="0"/>
              <a:t>電腦斷層掃描</a:t>
            </a:r>
            <a:r>
              <a:rPr lang="en-US" altLang="zh-TW" dirty="0"/>
              <a:t>CAT</a:t>
            </a:r>
          </a:p>
          <a:p>
            <a:r>
              <a:rPr lang="zh-TW" altLang="en-US" dirty="0"/>
              <a:t>無人載具空中成像</a:t>
            </a:r>
            <a:r>
              <a:rPr lang="en-US" altLang="zh-TW" dirty="0"/>
              <a:t>					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F0D1683-54D3-4017-A0AE-2C4C7A32A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50214"/>
            <a:ext cx="5106023" cy="288699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548B2B6-1683-4552-947D-D5A2A41AE8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50"/>
          <a:stretch/>
        </p:blipFill>
        <p:spPr>
          <a:xfrm>
            <a:off x="7843644" y="2576544"/>
            <a:ext cx="3510156" cy="391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566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B7EB45-96C7-4F25-9EB3-E439A2AD7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2D</a:t>
            </a:r>
            <a:r>
              <a:rPr lang="zh-TW" altLang="en-US" dirty="0"/>
              <a:t>影像成型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FCBE0C-3670-4CC6-BE99-BC856C0DC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1.</a:t>
            </a:r>
            <a:r>
              <a:rPr lang="zh-TW" altLang="en-US" dirty="0"/>
              <a:t>光源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物體</a:t>
            </a:r>
            <a:endParaRPr lang="en-US" altLang="zh-TW" dirty="0"/>
          </a:p>
          <a:p>
            <a:r>
              <a:rPr lang="en-US" altLang="zh-TW" dirty="0"/>
              <a:t>3.</a:t>
            </a:r>
            <a:r>
              <a:rPr lang="zh-TW" altLang="en-US" dirty="0"/>
              <a:t>反射物體部分光源</a:t>
            </a:r>
            <a:endParaRPr lang="en-US" altLang="zh-TW" dirty="0"/>
          </a:p>
          <a:p>
            <a:r>
              <a:rPr lang="en-US" altLang="zh-TW" dirty="0"/>
              <a:t>4.image sensor </a:t>
            </a:r>
            <a:r>
              <a:rPr lang="zh-TW" altLang="en-US" dirty="0"/>
              <a:t>成像</a:t>
            </a:r>
            <a:endParaRPr lang="en-US" altLang="zh-TW" dirty="0"/>
          </a:p>
          <a:p>
            <a:r>
              <a:rPr lang="en-US" altLang="zh-TW" dirty="0"/>
              <a:t>5.</a:t>
            </a:r>
            <a:r>
              <a:rPr lang="zh-TW" altLang="en-US" dirty="0"/>
              <a:t>量化和取樣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F23BA12-E755-458F-B395-E1ECC84B4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337" y="1251285"/>
            <a:ext cx="75710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61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B8BEED-7B58-44EE-A45E-EC7D77727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視覺系統打光方式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E63658-68C7-4EA2-965A-87003F3B5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783722"/>
          </a:xfrm>
        </p:spPr>
        <p:txBody>
          <a:bodyPr/>
          <a:lstStyle/>
          <a:p>
            <a:r>
              <a:rPr lang="zh-TW" altLang="en-US" dirty="0"/>
              <a:t>正向打光</a:t>
            </a:r>
            <a:r>
              <a:rPr lang="en-US" altLang="zh-TW" dirty="0"/>
              <a:t>:</a:t>
            </a:r>
            <a:r>
              <a:rPr lang="zh-TW" altLang="en-US" dirty="0"/>
              <a:t>呈現物體</a:t>
            </a:r>
            <a:r>
              <a:rPr lang="zh-TW" altLang="en-US" b="1" dirty="0"/>
              <a:t>表面特徵</a:t>
            </a:r>
            <a:endParaRPr lang="en-US" altLang="zh-TW" b="1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背向打光</a:t>
            </a:r>
            <a:r>
              <a:rPr lang="en-US" altLang="zh-TW" dirty="0"/>
              <a:t>:</a:t>
            </a:r>
            <a:r>
              <a:rPr lang="zh-TW" altLang="en-US" dirty="0"/>
              <a:t>呈現物體</a:t>
            </a:r>
            <a:r>
              <a:rPr lang="zh-TW" altLang="en-US" b="1" dirty="0"/>
              <a:t>輪廓表現 </a:t>
            </a:r>
            <a:r>
              <a:rPr lang="en-US" altLang="zh-TW" dirty="0"/>
              <a:t>EX:</a:t>
            </a:r>
            <a:r>
              <a:rPr lang="zh-TW" altLang="en-US" dirty="0"/>
              <a:t>量硬幣的半徑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580C26D-F1D0-41EA-AFE5-8E40490C3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736" y="2550809"/>
            <a:ext cx="6144127" cy="203743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BA64062-47B8-4099-99CE-BAF2D6195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7997" y="4311346"/>
            <a:ext cx="2210108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13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E0B84F-252F-4B2E-A50B-F2F43D40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</a:t>
            </a:r>
            <a:r>
              <a:rPr lang="zh-TW" altLang="en-US" dirty="0"/>
              <a:t>影像取樣與量化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6D579F-220B-4DEF-A1F5-5F81D93DD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33876"/>
          </a:xfrm>
        </p:spPr>
        <p:txBody>
          <a:bodyPr/>
          <a:lstStyle/>
          <a:p>
            <a:r>
              <a:rPr lang="zh-TW" altLang="en-US" dirty="0"/>
              <a:t>連續影像轉換成數位影像需要</a:t>
            </a:r>
            <a:r>
              <a:rPr lang="zh-TW" altLang="en-US" b="1" dirty="0"/>
              <a:t>取樣</a:t>
            </a:r>
            <a:r>
              <a:rPr lang="en-US" altLang="zh-TW" b="1" dirty="0"/>
              <a:t>(sampling)</a:t>
            </a:r>
            <a:r>
              <a:rPr lang="zh-TW" altLang="en-US" dirty="0"/>
              <a:t>與</a:t>
            </a:r>
            <a:r>
              <a:rPr lang="zh-TW" altLang="en-US" b="1" dirty="0"/>
              <a:t>量化</a:t>
            </a:r>
            <a:r>
              <a:rPr lang="en-US" altLang="zh-TW" b="1" dirty="0"/>
              <a:t>(Quantization)</a:t>
            </a:r>
          </a:p>
          <a:p>
            <a:endParaRPr lang="en-US" altLang="zh-TW" b="1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2599461-B405-4B7C-AB4E-52C77CA629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07" r="40425"/>
          <a:stretch/>
        </p:blipFill>
        <p:spPr>
          <a:xfrm>
            <a:off x="1459831" y="2459501"/>
            <a:ext cx="3673642" cy="213305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82A4E1B-B0DD-4E2C-BB25-C78390A20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612" y="2498844"/>
            <a:ext cx="4026590" cy="3767898"/>
          </a:xfrm>
          <a:prstGeom prst="rect">
            <a:avLst/>
          </a:prstGeom>
        </p:spPr>
      </p:pic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18DDD33D-D8F5-4D7D-8040-6726D637445A}"/>
              </a:ext>
            </a:extLst>
          </p:cNvPr>
          <p:cNvSpPr txBox="1">
            <a:spLocks/>
          </p:cNvSpPr>
          <p:nvPr/>
        </p:nvSpPr>
        <p:spPr>
          <a:xfrm>
            <a:off x="23772" y="4796151"/>
            <a:ext cx="7503840" cy="860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b="1" kern="1400" dirty="0"/>
              <a:t>取樣</a:t>
            </a:r>
            <a:r>
              <a:rPr lang="en-US" altLang="zh-TW" sz="2400" b="1" kern="1400" dirty="0"/>
              <a:t>(sampling):</a:t>
            </a:r>
            <a:r>
              <a:rPr lang="zh-TW" altLang="en-US" sz="2400" kern="1400" dirty="0"/>
              <a:t>在</a:t>
            </a:r>
            <a:r>
              <a:rPr lang="en-US" altLang="zh-TW" sz="2400" kern="1400" dirty="0"/>
              <a:t>AB</a:t>
            </a:r>
            <a:r>
              <a:rPr lang="zh-TW" altLang="en-US" sz="2400" kern="1400" dirty="0"/>
              <a:t>橫軸空座標上畫出等距的概念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459B1B8F-4884-4B02-8DB9-E09D13054B67}"/>
              </a:ext>
            </a:extLst>
          </p:cNvPr>
          <p:cNvSpPr txBox="1">
            <a:spLocks/>
          </p:cNvSpPr>
          <p:nvPr/>
        </p:nvSpPr>
        <p:spPr>
          <a:xfrm>
            <a:off x="23772" y="5542884"/>
            <a:ext cx="6938502" cy="7238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b="1" dirty="0"/>
              <a:t>量化</a:t>
            </a:r>
            <a:r>
              <a:rPr lang="en-US" altLang="zh-TW" sz="2400" b="1" dirty="0"/>
              <a:t>(Quantization):</a:t>
            </a:r>
            <a:r>
              <a:rPr lang="zh-TW" altLang="en-US" sz="2400" dirty="0"/>
              <a:t>將浮點數透過捨去法或四捨五入，整理成整數。</a:t>
            </a:r>
            <a:endParaRPr lang="en-US" altLang="zh-TW" sz="2400" dirty="0"/>
          </a:p>
          <a:p>
            <a:endParaRPr lang="en-US" altLang="zh-TW" b="1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96079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CACB04-E4C8-4649-8513-880F93832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數位影像表達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043E75-119C-4215-9589-AEF45B69F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連續影像</a:t>
            </a:r>
            <a:r>
              <a:rPr lang="en-US" altLang="zh-TW" dirty="0"/>
              <a:t>f(</a:t>
            </a:r>
            <a:r>
              <a:rPr lang="en-US" altLang="zh-TW" dirty="0" err="1"/>
              <a:t>s,t</a:t>
            </a:r>
            <a:r>
              <a:rPr lang="en-US" altLang="zh-TW" dirty="0"/>
              <a:t>)</a:t>
            </a:r>
            <a:r>
              <a:rPr lang="zh-TW" altLang="en-US" dirty="0"/>
              <a:t>取樣成二維陣列</a:t>
            </a:r>
            <a:r>
              <a:rPr lang="en-US" altLang="zh-TW" dirty="0"/>
              <a:t>f(</a:t>
            </a:r>
            <a:r>
              <a:rPr lang="en-US" altLang="zh-TW" dirty="0" err="1"/>
              <a:t>x,y</a:t>
            </a:r>
            <a:r>
              <a:rPr lang="en-US" altLang="zh-TW" dirty="0"/>
              <a:t>)</a:t>
            </a:r>
            <a:r>
              <a:rPr lang="zh-TW" altLang="en-US" dirty="0"/>
              <a:t>，</a:t>
            </a:r>
            <a:endParaRPr lang="en-US" altLang="zh-TW" dirty="0"/>
          </a:p>
          <a:p>
            <a:r>
              <a:rPr lang="zh-TW" altLang="en-US" dirty="0"/>
              <a:t>最後用數字表達</a:t>
            </a:r>
            <a:r>
              <a:rPr lang="en-US" altLang="zh-TW" dirty="0"/>
              <a:t>(</a:t>
            </a:r>
            <a:r>
              <a:rPr lang="zh-TW" altLang="en-US" dirty="0"/>
              <a:t>正規化</a:t>
            </a:r>
            <a:r>
              <a:rPr lang="en-US" altLang="zh-TW" dirty="0"/>
              <a:t>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6DA8CDB-171A-4315-A6A1-904C0C36A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448" y="1237033"/>
            <a:ext cx="4905559" cy="480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47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3EDBC0-6A41-4F8B-AF55-CAEDF120D7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2333" y="643467"/>
            <a:ext cx="9144000" cy="1049868"/>
          </a:xfrm>
        </p:spPr>
        <p:txBody>
          <a:bodyPr/>
          <a:lstStyle/>
          <a:p>
            <a:r>
              <a:rPr lang="zh-TW" altLang="en-US" dirty="0"/>
              <a:t>學習大綱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BEB1789-19AB-49C4-ADD3-B98C145B26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7133" y="2010304"/>
            <a:ext cx="9355668" cy="4204229"/>
          </a:xfrm>
        </p:spPr>
        <p:txBody>
          <a:bodyPr>
            <a:normAutofit lnSpcReduction="10000"/>
          </a:bodyPr>
          <a:lstStyle/>
          <a:p>
            <a:pPr algn="l"/>
            <a:r>
              <a:rPr lang="en-US" altLang="zh-TW" sz="3300" dirty="0"/>
              <a:t>1.</a:t>
            </a:r>
            <a:r>
              <a:rPr lang="zh-TW" altLang="en-US" sz="3300" dirty="0"/>
              <a:t>視覺感知</a:t>
            </a:r>
            <a:endParaRPr lang="en-US" altLang="zh-TW" sz="3300" dirty="0"/>
          </a:p>
          <a:p>
            <a:pPr algn="l"/>
            <a:r>
              <a:rPr lang="en-US" altLang="zh-TW" sz="3300" dirty="0"/>
              <a:t>2.</a:t>
            </a:r>
            <a:r>
              <a:rPr lang="zh-TW" altLang="en-US" sz="3300" dirty="0"/>
              <a:t>光源與電磁頻譜</a:t>
            </a:r>
            <a:endParaRPr lang="en-US" altLang="zh-TW" sz="3300" dirty="0"/>
          </a:p>
          <a:p>
            <a:pPr algn="l"/>
            <a:r>
              <a:rPr lang="en-US" altLang="zh-TW" sz="3300" dirty="0"/>
              <a:t>3.</a:t>
            </a:r>
            <a:r>
              <a:rPr lang="zh-TW" altLang="en-US" sz="3300" dirty="0"/>
              <a:t>影像感知與擷取</a:t>
            </a:r>
            <a:endParaRPr lang="en-US" altLang="zh-TW" sz="3300" dirty="0"/>
          </a:p>
          <a:p>
            <a:pPr algn="l"/>
            <a:r>
              <a:rPr lang="en-US" altLang="zh-TW" sz="3300" dirty="0"/>
              <a:t>4.</a:t>
            </a:r>
            <a:r>
              <a:rPr lang="zh-TW" altLang="en-US" sz="3300" dirty="0"/>
              <a:t>影像取樣與量化</a:t>
            </a:r>
            <a:endParaRPr lang="en-US" altLang="zh-TW" sz="3300" dirty="0"/>
          </a:p>
          <a:p>
            <a:pPr algn="l"/>
            <a:r>
              <a:rPr lang="en-US" altLang="zh-TW" sz="3300" dirty="0"/>
              <a:t>5.</a:t>
            </a:r>
            <a:r>
              <a:rPr lang="zh-TW" altLang="en-US" sz="3300" dirty="0"/>
              <a:t>像素間之基本關係</a:t>
            </a:r>
            <a:endParaRPr lang="en-US" altLang="zh-TW" sz="3300" dirty="0"/>
          </a:p>
          <a:p>
            <a:pPr algn="l"/>
            <a:r>
              <a:rPr lang="en-US" altLang="zh-TW" sz="3300" dirty="0"/>
              <a:t>6.</a:t>
            </a:r>
            <a:r>
              <a:rPr lang="zh-TW" altLang="en-US" sz="3300" dirty="0"/>
              <a:t>數位影像處理相關數位工具</a:t>
            </a:r>
            <a:r>
              <a:rPr lang="en-US" altLang="zh-TW" sz="3300" dirty="0"/>
              <a:t>-</a:t>
            </a:r>
            <a:r>
              <a:rPr lang="zh-TW" altLang="en-US" sz="3300" dirty="0"/>
              <a:t>線性代數</a:t>
            </a:r>
            <a:endParaRPr lang="en-US" altLang="zh-TW" sz="3300" dirty="0"/>
          </a:p>
          <a:p>
            <a:pPr algn="l"/>
            <a:r>
              <a:rPr lang="en-US" altLang="zh-TW" sz="3300" dirty="0"/>
              <a:t>7.</a:t>
            </a:r>
            <a:r>
              <a:rPr lang="zh-TW" altLang="en-US" sz="3300" dirty="0"/>
              <a:t>數位影像處理相關數位工具</a:t>
            </a:r>
            <a:r>
              <a:rPr lang="en-US" altLang="zh-TW" sz="3300" dirty="0"/>
              <a:t>-</a:t>
            </a:r>
            <a:r>
              <a:rPr lang="zh-TW" altLang="en-US" sz="3300" dirty="0"/>
              <a:t>機率</a:t>
            </a:r>
            <a:endParaRPr lang="en-US" altLang="zh-TW" sz="3300" dirty="0"/>
          </a:p>
          <a:p>
            <a:pPr algn="l"/>
            <a:r>
              <a:rPr lang="en-US" altLang="zh-TW" sz="3300" dirty="0"/>
              <a:t>8.</a:t>
            </a:r>
            <a:r>
              <a:rPr lang="zh-TW" altLang="en-US" sz="3300" dirty="0"/>
              <a:t>數位影像處理相關數位工具</a:t>
            </a:r>
            <a:r>
              <a:rPr lang="en-US" altLang="zh-TW" sz="3300" dirty="0"/>
              <a:t>-</a:t>
            </a:r>
            <a:r>
              <a:rPr lang="zh-TW" altLang="en-US" sz="3300" dirty="0"/>
              <a:t>集合</a:t>
            </a:r>
            <a:endParaRPr lang="en-US" altLang="zh-TW" sz="3300" dirty="0"/>
          </a:p>
          <a:p>
            <a:pPr algn="l"/>
            <a:endParaRPr lang="en-US" altLang="zh-TW" dirty="0"/>
          </a:p>
          <a:p>
            <a:pPr algn="l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4275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359509-029E-4C94-A7BA-69DF962CB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空間解析度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B5523E-65A4-43D2-9B35-0BAF8ED14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864" y="1616744"/>
            <a:ext cx="10515600" cy="4351338"/>
          </a:xfrm>
        </p:spPr>
        <p:txBody>
          <a:bodyPr/>
          <a:lstStyle/>
          <a:p>
            <a:r>
              <a:rPr lang="en-US" altLang="zh-TW" dirty="0"/>
              <a:t>Def:</a:t>
            </a:r>
            <a:r>
              <a:rPr lang="zh-TW" altLang="en-US" dirty="0"/>
              <a:t>是指圖像中最小可分辨的空間大小，即圖像中兩個相鄰物體間</a:t>
            </a:r>
            <a:r>
              <a:rPr lang="zh-TW" altLang="en-US" b="1" dirty="0"/>
              <a:t>最小的可分辨距離</a:t>
            </a:r>
            <a:r>
              <a:rPr lang="zh-TW" altLang="en-US" dirty="0"/>
              <a:t>，每單位距離的的點數</a:t>
            </a:r>
            <a:r>
              <a:rPr lang="en-US" altLang="zh-TW" dirty="0"/>
              <a:t>(dpi)</a:t>
            </a:r>
          </a:p>
          <a:p>
            <a:endParaRPr lang="en-US" altLang="zh-TW" dirty="0"/>
          </a:p>
          <a:p>
            <a:r>
              <a:rPr lang="zh-TW" altLang="en-US" dirty="0"/>
              <a:t>將低解析度</a:t>
            </a:r>
            <a:r>
              <a:rPr lang="en-US" altLang="zh-TW" dirty="0"/>
              <a:t>(32x32)</a:t>
            </a:r>
            <a:r>
              <a:rPr lang="zh-TW" altLang="en-US" dirty="0"/>
              <a:t>還原高解析度</a:t>
            </a:r>
            <a:r>
              <a:rPr lang="en-US" altLang="zh-TW" dirty="0"/>
              <a:t>(1024x1024)</a:t>
            </a:r>
            <a:r>
              <a:rPr lang="zh-TW" altLang="en-US" dirty="0"/>
              <a:t>有可能會發生</a:t>
            </a:r>
            <a:r>
              <a:rPr lang="en-US" altLang="zh-TW" dirty="0"/>
              <a:t>blocking effect</a:t>
            </a:r>
            <a:r>
              <a:rPr lang="zh-TW" altLang="en-US" dirty="0"/>
              <a:t>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5219B3E-0E15-4EB9-9413-661330BDC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789" y="3693694"/>
            <a:ext cx="4559969" cy="3039979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89199B8A-86AB-458D-AA1F-5B7F6F481135}"/>
              </a:ext>
            </a:extLst>
          </p:cNvPr>
          <p:cNvSpPr/>
          <p:nvPr/>
        </p:nvSpPr>
        <p:spPr>
          <a:xfrm>
            <a:off x="7956884" y="5213684"/>
            <a:ext cx="1475874" cy="139566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8842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61647-FE5B-47D0-BB96-09A39CE9A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強度解析度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121BE6-9D8A-4C8A-AA18-7C1AF5D61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24107"/>
          </a:xfrm>
        </p:spPr>
        <p:txBody>
          <a:bodyPr/>
          <a:lstStyle/>
          <a:p>
            <a:r>
              <a:rPr lang="en-US" altLang="zh-TW" dirty="0"/>
              <a:t>Def:</a:t>
            </a:r>
            <a:r>
              <a:rPr lang="zh-TW" altLang="en-US" dirty="0"/>
              <a:t>指的是圖像中能夠表示的</a:t>
            </a:r>
            <a:r>
              <a:rPr lang="zh-TW" altLang="en-US" b="1" dirty="0"/>
              <a:t>最小灰階度差異</a:t>
            </a:r>
            <a:r>
              <a:rPr lang="zh-TW" altLang="en-US" dirty="0"/>
              <a:t>。強度解析度通常以比特（</a:t>
            </a:r>
            <a:r>
              <a:rPr lang="en-US" altLang="zh-TW" dirty="0"/>
              <a:t>Bit</a:t>
            </a:r>
            <a:r>
              <a:rPr lang="zh-TW" altLang="en-US" dirty="0"/>
              <a:t>）為單位來表示，通常為</a:t>
            </a:r>
            <a:r>
              <a:rPr lang="en-US" altLang="zh-TW" dirty="0"/>
              <a:t>2</a:t>
            </a:r>
            <a:r>
              <a:rPr lang="zh-TW" altLang="en-US" dirty="0"/>
              <a:t>的整數乘冪。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5D4761A-8D51-4A54-B87A-F9F9F9FC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73" y="3439240"/>
            <a:ext cx="1390844" cy="112410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3221088-3D02-42A4-AE14-FAA8304F8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280" y="3439240"/>
            <a:ext cx="1438476" cy="105742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F4189F3-9A5A-4E6B-BD60-FE7A2D5B9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188" y="3412357"/>
            <a:ext cx="1377602" cy="108430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7A358F9-6F1E-4F94-A208-211F264287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7222" y="3439240"/>
            <a:ext cx="1359826" cy="108430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48EAB99-6466-49F2-A42B-9FE31AF5D8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3175" y="3429000"/>
            <a:ext cx="1376548" cy="106766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1D2CEEC-1D48-460C-9922-4E567B908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8192" y="3400803"/>
            <a:ext cx="1376548" cy="104064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882AFE8-4B8F-4BFD-A51C-463D6D5E047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0101"/>
          <a:stretch/>
        </p:blipFill>
        <p:spPr>
          <a:xfrm>
            <a:off x="9340113" y="3429000"/>
            <a:ext cx="1320336" cy="101244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17D499E-2802-446C-95C2-D0BAF011468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1182"/>
          <a:stretch/>
        </p:blipFill>
        <p:spPr>
          <a:xfrm>
            <a:off x="10754791" y="3419391"/>
            <a:ext cx="1386701" cy="1086880"/>
          </a:xfrm>
          <a:prstGeom prst="rect">
            <a:avLst/>
          </a:prstGeom>
        </p:spPr>
      </p:pic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BB48978F-7871-49F3-8182-A3B7EA0EF53F}"/>
              </a:ext>
            </a:extLst>
          </p:cNvPr>
          <p:cNvSpPr txBox="1">
            <a:spLocks/>
          </p:cNvSpPr>
          <p:nvPr/>
        </p:nvSpPr>
        <p:spPr>
          <a:xfrm>
            <a:off x="932541" y="4959288"/>
            <a:ext cx="10515600" cy="11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假輪廓</a:t>
            </a:r>
            <a:r>
              <a:rPr lang="en-US" altLang="zh-TW" dirty="0"/>
              <a:t>(false contouring):</a:t>
            </a:r>
            <a:r>
              <a:rPr lang="zh-TW" altLang="en-US" dirty="0"/>
              <a:t>指強度解析不足的效應</a:t>
            </a:r>
          </a:p>
        </p:txBody>
      </p:sp>
    </p:spTree>
    <p:extLst>
      <p:ext uri="{BB962C8B-B14F-4D97-AF65-F5344CB8AC3E}">
        <p14:creationId xmlns:p14="http://schemas.microsoft.com/office/powerpoint/2010/main" val="2828212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43D23A-F94A-4328-ABDF-DC1C4CEED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影像內插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8BAF88-6BAF-48D9-98DD-EA1DFA640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增加或降低數字影像解析度的技術</a:t>
            </a:r>
            <a:r>
              <a:rPr lang="zh-TW" altLang="en-US" dirty="0"/>
              <a:t>。當需要對低解析度的影像進行放大，或者對高解析度的影像進行縮小時，就需要使用影像內差的方法來進行處理，以便得到一個更高質量的影像。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sz="3200" b="1" dirty="0"/>
              <a:t>方法</a:t>
            </a:r>
            <a:r>
              <a:rPr lang="en-US" altLang="zh-TW" sz="3200" b="1" dirty="0"/>
              <a:t>:					</a:t>
            </a:r>
          </a:p>
          <a:p>
            <a:r>
              <a:rPr lang="en-US" altLang="zh-TW" dirty="0"/>
              <a:t>1.</a:t>
            </a:r>
            <a:r>
              <a:rPr lang="zh-TW" altLang="en-US" dirty="0"/>
              <a:t>近鄰內插法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雙線性內插法</a:t>
            </a:r>
            <a:endParaRPr lang="en-US" altLang="zh-TW" dirty="0"/>
          </a:p>
          <a:p>
            <a:r>
              <a:rPr lang="en-US" altLang="zh-TW" dirty="0"/>
              <a:t>3.</a:t>
            </a:r>
            <a:r>
              <a:rPr lang="zh-TW" altLang="en-US" dirty="0"/>
              <a:t>雙立方內插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EADB2C2B-F1D5-45D3-9C32-78846D28EB87}"/>
              </a:ext>
            </a:extLst>
          </p:cNvPr>
          <p:cNvSpPr txBox="1">
            <a:spLocks/>
          </p:cNvSpPr>
          <p:nvPr/>
        </p:nvSpPr>
        <p:spPr>
          <a:xfrm>
            <a:off x="7455569" y="3294063"/>
            <a:ext cx="2987841" cy="2882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dirty="0"/>
          </a:p>
          <a:p>
            <a:r>
              <a:rPr lang="zh-TW" altLang="en-US" sz="3200" b="1" dirty="0"/>
              <a:t>應用</a:t>
            </a:r>
            <a:r>
              <a:rPr lang="en-US" altLang="zh-TW" sz="3200" b="1" dirty="0"/>
              <a:t>:	</a:t>
            </a:r>
          </a:p>
          <a:p>
            <a:r>
              <a:rPr lang="en-US" altLang="zh-TW" dirty="0"/>
              <a:t>1.</a:t>
            </a:r>
            <a:r>
              <a:rPr lang="zh-TW" altLang="en-US" dirty="0"/>
              <a:t>影像縮放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影像旋轉</a:t>
            </a:r>
            <a:endParaRPr lang="en-US" altLang="zh-TW" dirty="0"/>
          </a:p>
          <a:p>
            <a:r>
              <a:rPr lang="en-US" altLang="zh-TW" dirty="0"/>
              <a:t>3.</a:t>
            </a:r>
            <a:r>
              <a:rPr lang="zh-TW" altLang="en-US" dirty="0"/>
              <a:t>影像捲曲</a:t>
            </a:r>
            <a:endParaRPr lang="en-US" altLang="zh-TW" dirty="0"/>
          </a:p>
          <a:p>
            <a:r>
              <a:rPr lang="en-US" altLang="zh-TW" dirty="0"/>
              <a:t>4.</a:t>
            </a:r>
            <a:r>
              <a:rPr lang="zh-TW" altLang="en-US" dirty="0"/>
              <a:t>影像變形</a:t>
            </a:r>
          </a:p>
        </p:txBody>
      </p:sp>
    </p:spTree>
    <p:extLst>
      <p:ext uri="{BB962C8B-B14F-4D97-AF65-F5344CB8AC3E}">
        <p14:creationId xmlns:p14="http://schemas.microsoft.com/office/powerpoint/2010/main" val="2461261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ACC987-081C-4F7D-BAB8-DA4CC629C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最近鄰內差法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403A45-B6DA-4592-9164-DCB2996BB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將缺失的像素值設為其</a:t>
            </a:r>
            <a:r>
              <a:rPr lang="zh-TW" altLang="en-US" b="1" dirty="0"/>
              <a:t>最近的已知像素值</a:t>
            </a:r>
            <a:r>
              <a:rPr lang="zh-TW" altLang="en-US" dirty="0"/>
              <a:t>，通常會導致鋸齒狀邊緣效應。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4A17DD6-FD44-4B7E-8F36-488BB60FD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928" y="3069652"/>
            <a:ext cx="3764577" cy="315545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614FFD0-5BFD-4549-AAA0-9144EDA1E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97" y="2966590"/>
            <a:ext cx="4077269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619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A763AC-42F0-437B-BE2C-4276919C7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B82747-DA36-4EC9-ABB1-685EF0515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從連續影像到數位影像需經過</a:t>
            </a:r>
            <a:r>
              <a:rPr lang="zh-TW" altLang="en-US" b="1" dirty="0"/>
              <a:t>採樣</a:t>
            </a:r>
            <a:r>
              <a:rPr lang="zh-TW" altLang="en-US" dirty="0"/>
              <a:t>和量化，在採樣過程中可能會有</a:t>
            </a:r>
            <a:r>
              <a:rPr lang="zh-TW" altLang="en-US" b="1" dirty="0"/>
              <a:t>採樣不足</a:t>
            </a:r>
            <a:r>
              <a:rPr lang="zh-TW" altLang="en-US" dirty="0"/>
              <a:t>，就需要</a:t>
            </a:r>
            <a:r>
              <a:rPr lang="zh-TW" altLang="en-US" b="1" dirty="0"/>
              <a:t>數學的演算法</a:t>
            </a:r>
            <a:r>
              <a:rPr lang="zh-TW" altLang="en-US" dirty="0"/>
              <a:t>來解決，</a:t>
            </a:r>
            <a:r>
              <a:rPr lang="en-US" altLang="zh-TW" dirty="0"/>
              <a:t>ex:</a:t>
            </a:r>
            <a:r>
              <a:rPr lang="zh-TW" altLang="en-US" b="1" dirty="0"/>
              <a:t>近鄰內插法、雙線性內插法。</a:t>
            </a:r>
            <a:endParaRPr lang="en-US" altLang="zh-TW" b="1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333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78A032-80EC-4AB7-AA44-45B1E6B8B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5.</a:t>
            </a:r>
            <a:r>
              <a:rPr lang="zh-TW" altLang="en-US" dirty="0"/>
              <a:t>像素間之基本關係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133700-AF70-473E-9021-32FE941AB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93" y="1427477"/>
            <a:ext cx="10515600" cy="5032375"/>
          </a:xfrm>
        </p:spPr>
        <p:txBody>
          <a:bodyPr/>
          <a:lstStyle/>
          <a:p>
            <a:r>
              <a:rPr lang="zh-TW" altLang="en-US" sz="2400" b="1" dirty="0"/>
              <a:t>像素近鄰</a:t>
            </a:r>
            <a:r>
              <a:rPr lang="en-US" altLang="zh-TW" sz="2400" b="1" dirty="0"/>
              <a:t>(Neighbors)</a:t>
            </a:r>
            <a:r>
              <a:rPr lang="zh-TW" altLang="en-US" sz="2400" b="1" dirty="0"/>
              <a:t>關係</a:t>
            </a:r>
            <a:r>
              <a:rPr lang="en-US" altLang="zh-TW" sz="2400" b="1" dirty="0"/>
              <a:t>:</a:t>
            </a:r>
          </a:p>
          <a:p>
            <a:r>
              <a:rPr lang="zh-TW" altLang="en-US" sz="2000" b="1" dirty="0"/>
              <a:t>四近鄰</a:t>
            </a:r>
            <a:r>
              <a:rPr lang="en-US" altLang="zh-TW" sz="2000" dirty="0"/>
              <a:t>:</a:t>
            </a:r>
            <a:r>
              <a:rPr lang="zh-TW" altLang="en-US" sz="2000" dirty="0"/>
              <a:t>表示一個像素與其上、下、左、右四個相鄰像素之間的關係</a:t>
            </a:r>
            <a:endParaRPr lang="en-US" altLang="zh-TW" sz="2000" dirty="0"/>
          </a:p>
          <a:p>
            <a:endParaRPr lang="en-US" altLang="zh-TW" sz="2000" b="1" dirty="0">
              <a:sym typeface="Wingdings" panose="05000000000000000000" pitchFamily="2" charset="2"/>
            </a:endParaRPr>
          </a:p>
          <a:p>
            <a:endParaRPr lang="en-US" altLang="zh-TW" sz="2000" b="1" dirty="0">
              <a:sym typeface="Wingdings" panose="05000000000000000000" pitchFamily="2" charset="2"/>
            </a:endParaRPr>
          </a:p>
          <a:p>
            <a:endParaRPr lang="en-US" altLang="zh-TW" sz="2000" b="1" dirty="0">
              <a:sym typeface="Wingdings" panose="05000000000000000000" pitchFamily="2" charset="2"/>
            </a:endParaRPr>
          </a:p>
          <a:p>
            <a:r>
              <a:rPr lang="zh-TW" altLang="en-US" sz="2000" b="1" dirty="0">
                <a:sym typeface="Wingdings" panose="05000000000000000000" pitchFamily="2" charset="2"/>
              </a:rPr>
              <a:t>對角近鄰</a:t>
            </a:r>
            <a:r>
              <a:rPr lang="en-US" altLang="zh-TW" sz="2000" dirty="0">
                <a:sym typeface="Wingdings" panose="05000000000000000000" pitchFamily="2" charset="2"/>
              </a:rPr>
              <a:t>:</a:t>
            </a:r>
            <a:r>
              <a:rPr lang="zh-TW" altLang="en-US" sz="2000" dirty="0"/>
              <a:t>描述圖像中像素之間的對角關係，左上、右上、左下、右下四個對角相鄰像素之間的關係</a:t>
            </a:r>
            <a:endParaRPr lang="en-US" altLang="zh-TW" sz="2000" dirty="0"/>
          </a:p>
          <a:p>
            <a:endParaRPr lang="en-US" altLang="zh-TW" sz="2000" dirty="0">
              <a:sym typeface="Wingdings" panose="05000000000000000000" pitchFamily="2" charset="2"/>
            </a:endParaRPr>
          </a:p>
          <a:p>
            <a:endParaRPr lang="en-US" altLang="zh-TW" sz="2000" dirty="0">
              <a:sym typeface="Wingdings" panose="05000000000000000000" pitchFamily="2" charset="2"/>
            </a:endParaRPr>
          </a:p>
          <a:p>
            <a:endParaRPr lang="en-US" altLang="zh-TW" sz="2000" b="1" dirty="0">
              <a:sym typeface="Wingdings" panose="05000000000000000000" pitchFamily="2" charset="2"/>
            </a:endParaRPr>
          </a:p>
          <a:p>
            <a:endParaRPr lang="en-US" altLang="zh-TW" sz="2000" b="1" dirty="0">
              <a:sym typeface="Wingdings" panose="05000000000000000000" pitchFamily="2" charset="2"/>
            </a:endParaRPr>
          </a:p>
          <a:p>
            <a:r>
              <a:rPr lang="zh-TW" altLang="en-US" sz="2000" b="1" dirty="0">
                <a:sym typeface="Wingdings" panose="05000000000000000000" pitchFamily="2" charset="2"/>
              </a:rPr>
              <a:t>八近鄰</a:t>
            </a:r>
            <a:r>
              <a:rPr lang="en-US" altLang="zh-TW" sz="2000" dirty="0">
                <a:sym typeface="Wingdings" panose="05000000000000000000" pitchFamily="2" charset="2"/>
              </a:rPr>
              <a:t>:</a:t>
            </a:r>
            <a:r>
              <a:rPr lang="zh-TW" altLang="en-US" sz="2000" dirty="0">
                <a:sym typeface="Wingdings" panose="05000000000000000000" pitchFamily="2" charset="2"/>
              </a:rPr>
              <a:t>對角和四近鄰的聯集</a:t>
            </a:r>
            <a:endParaRPr lang="en-US" altLang="zh-TW" sz="2000" dirty="0">
              <a:sym typeface="Wingdings" panose="05000000000000000000" pitchFamily="2" charset="2"/>
            </a:endParaRP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DC5A17F-B3B8-4EDC-9E42-B933F9827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9966" y="1690688"/>
            <a:ext cx="1726254" cy="150406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F588729-A038-4EA0-A27C-186A8FA85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132" y="5149232"/>
            <a:ext cx="1598068" cy="150406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F9A985D-E27B-4B92-BBE6-255ED0B20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3318" y="3943664"/>
            <a:ext cx="1664876" cy="154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701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162901-15A6-491C-8187-397D48208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像素連接性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BEE488-0386-4689-A699-500D2308C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TW" altLang="en-US" dirty="0"/>
              <a:t>令</a:t>
            </a:r>
            <a:r>
              <a:rPr lang="en-US" altLang="zh-TW" dirty="0"/>
              <a:t>V</a:t>
            </a:r>
            <a:r>
              <a:rPr lang="zh-TW" altLang="en-US" dirty="0"/>
              <a:t>來定義灰階強度值的集合，並從</a:t>
            </a:r>
            <a:r>
              <a:rPr lang="en-US" altLang="zh-TW" dirty="0"/>
              <a:t>V</a:t>
            </a:r>
            <a:r>
              <a:rPr lang="zh-TW" altLang="en-US" dirty="0"/>
              <a:t>取兩個像素</a:t>
            </a:r>
            <a:r>
              <a:rPr lang="en-US" altLang="zh-TW" dirty="0"/>
              <a:t>p</a:t>
            </a:r>
            <a:r>
              <a:rPr lang="zh-TW" altLang="en-US" dirty="0"/>
              <a:t>跟</a:t>
            </a:r>
            <a:r>
              <a:rPr lang="en-US" altLang="zh-TW" dirty="0"/>
              <a:t>q</a:t>
            </a:r>
          </a:p>
          <a:p>
            <a:endParaRPr lang="en-US" altLang="zh-TW" dirty="0"/>
          </a:p>
          <a:p>
            <a:r>
              <a:rPr lang="en-US" altLang="zh-TW" dirty="0"/>
              <a:t>4-</a:t>
            </a:r>
            <a:r>
              <a:rPr lang="zh-TW" altLang="en-US" dirty="0"/>
              <a:t>鄰接性</a:t>
            </a:r>
            <a:r>
              <a:rPr lang="en-US" altLang="zh-TW" dirty="0"/>
              <a:t>:q</a:t>
            </a:r>
            <a:r>
              <a:rPr lang="zh-TW" altLang="en-US" dirty="0"/>
              <a:t>在</a:t>
            </a:r>
            <a:r>
              <a:rPr lang="en-US" altLang="zh-TW" dirty="0"/>
              <a:t>p</a:t>
            </a:r>
            <a:r>
              <a:rPr lang="zh-TW" altLang="en-US" dirty="0"/>
              <a:t>的四近鄰中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8-</a:t>
            </a:r>
            <a:r>
              <a:rPr lang="zh-TW" altLang="en-US" dirty="0"/>
              <a:t>鄰接性</a:t>
            </a:r>
            <a:r>
              <a:rPr lang="en-US" altLang="zh-TW" dirty="0"/>
              <a:t>:q</a:t>
            </a:r>
            <a:r>
              <a:rPr lang="zh-TW" altLang="en-US" dirty="0"/>
              <a:t>在</a:t>
            </a:r>
            <a:r>
              <a:rPr lang="en-US" altLang="zh-TW" dirty="0"/>
              <a:t>p</a:t>
            </a:r>
            <a:r>
              <a:rPr lang="zh-TW" altLang="en-US" dirty="0"/>
              <a:t>的八近鄰中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m-</a:t>
            </a:r>
            <a:r>
              <a:rPr lang="zh-TW" altLang="en-US" dirty="0"/>
              <a:t>鄰接性</a:t>
            </a:r>
            <a:r>
              <a:rPr lang="en-US" altLang="zh-TW" dirty="0"/>
              <a:t>:</a:t>
            </a:r>
          </a:p>
          <a:p>
            <a:r>
              <a:rPr lang="en-US" altLang="zh-TW" b="1" dirty="0"/>
              <a:t>1. q</a:t>
            </a:r>
            <a:r>
              <a:rPr lang="zh-TW" altLang="en-US" b="1" dirty="0"/>
              <a:t>在</a:t>
            </a:r>
            <a:r>
              <a:rPr lang="en-US" altLang="zh-TW" b="1" dirty="0"/>
              <a:t>p</a:t>
            </a:r>
            <a:r>
              <a:rPr lang="zh-TW" altLang="en-US" b="1" dirty="0"/>
              <a:t>的四近鄰中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OR</a:t>
            </a:r>
          </a:p>
          <a:p>
            <a:r>
              <a:rPr lang="en-US" altLang="zh-TW" b="1" dirty="0"/>
              <a:t>2.</a:t>
            </a:r>
            <a:r>
              <a:rPr lang="zh-TW" altLang="en-US" b="1" dirty="0"/>
              <a:t> </a:t>
            </a:r>
            <a:r>
              <a:rPr lang="en-US" altLang="zh-TW" b="1" dirty="0"/>
              <a:t>q</a:t>
            </a:r>
            <a:r>
              <a:rPr lang="zh-TW" altLang="en-US" b="1" dirty="0"/>
              <a:t>在</a:t>
            </a:r>
            <a:r>
              <a:rPr lang="en-US" altLang="zh-TW" b="1" dirty="0"/>
              <a:t>p</a:t>
            </a:r>
            <a:r>
              <a:rPr lang="zh-TW" altLang="en-US" b="1" dirty="0"/>
              <a:t>的對角鄰接並且</a:t>
            </a:r>
            <a:r>
              <a:rPr lang="en-US" altLang="zh-TW" b="1" dirty="0"/>
              <a:t>p</a:t>
            </a:r>
            <a:r>
              <a:rPr lang="zh-TW" altLang="en-US" b="1" dirty="0"/>
              <a:t>和</a:t>
            </a:r>
            <a:r>
              <a:rPr lang="en-US" altLang="zh-TW" b="1" dirty="0"/>
              <a:t>q</a:t>
            </a:r>
            <a:r>
              <a:rPr lang="zh-TW" altLang="en-US" b="1" dirty="0"/>
              <a:t>的四近鄰連接交集沒有來自</a:t>
            </a:r>
            <a:r>
              <a:rPr lang="en-US" altLang="zh-TW" b="1" dirty="0"/>
              <a:t>V</a:t>
            </a:r>
            <a:r>
              <a:rPr lang="zh-TW" altLang="en-US" b="1" dirty="0"/>
              <a:t>的像素。</a:t>
            </a:r>
            <a:endParaRPr lang="en-US" altLang="zh-TW" b="1" dirty="0"/>
          </a:p>
          <a:p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5367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B4768C-D8D6-41CA-9F83-C18BA00E9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5063" y="606801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令</a:t>
            </a:r>
            <a:r>
              <a:rPr lang="en-US" altLang="zh-TW" sz="2800" dirty="0"/>
              <a:t>v={1}</a:t>
            </a:r>
            <a:r>
              <a:rPr lang="zh-TW" altLang="en-US" sz="2800" dirty="0"/>
              <a:t>，</a:t>
            </a:r>
            <a:r>
              <a:rPr lang="en-US" altLang="zh-TW" sz="2800" dirty="0" err="1"/>
              <a:t>p,q,r</a:t>
            </a:r>
            <a:r>
              <a:rPr lang="zh-TW" altLang="en-US" sz="2800" dirty="0"/>
              <a:t> </a:t>
            </a:r>
            <a:r>
              <a:rPr lang="en-US" altLang="zh-TW" sz="2800" dirty="0"/>
              <a:t>=1</a:t>
            </a:r>
            <a:endParaRPr lang="zh-TW" altLang="en-US" sz="2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8A6326E-019E-4A88-BBAB-6F57BF66ABE0}"/>
              </a:ext>
            </a:extLst>
          </p:cNvPr>
          <p:cNvSpPr/>
          <p:nvPr/>
        </p:nvSpPr>
        <p:spPr>
          <a:xfrm>
            <a:off x="597739" y="3956141"/>
            <a:ext cx="107079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/>
              <a:t>圖(a)中，p和q是m鄰接、8鄰接的。 q和r是m鄰接、4鄰接的。 p和r不鄰接。</a:t>
            </a:r>
          </a:p>
          <a:p>
            <a:r>
              <a:rPr lang="zh-TW" altLang="en-US" sz="2400" dirty="0"/>
              <a:t>圖(b)中，p和q是m鄰接、4鄰接的。 q和r是m鄰接、4鄰接的。 p和r是8鄰接、但不是m鄰接的（因為p和r的4近鄰交集中，有個q是屬於V的）。 </a:t>
            </a:r>
          </a:p>
          <a:p>
            <a:r>
              <a:rPr lang="zh-TW" altLang="en-US" sz="2400" dirty="0"/>
              <a:t>圖(</a:t>
            </a:r>
            <a:r>
              <a:rPr lang="en-US" altLang="zh-TW" sz="2400" dirty="0"/>
              <a:t>c</a:t>
            </a:r>
            <a:r>
              <a:rPr lang="zh-TW" altLang="en-US" sz="2400" dirty="0"/>
              <a:t>)中，p和q是m鄰接、8鄰接的。 q和r是m鄰接、8鄰接的。 p和r不鄰接。 </a:t>
            </a:r>
          </a:p>
          <a:p>
            <a:r>
              <a:rPr lang="zh-TW" altLang="en-US" sz="2400" dirty="0"/>
              <a:t>。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458EF16-0B02-422B-B8AA-F660B1565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35" y="946498"/>
            <a:ext cx="6501039" cy="248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23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51055A-03C0-4967-AAEB-CEF200769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像素的連接性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1944B2A-9FB8-465B-9873-49F0FB7A8C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804" y="2062014"/>
            <a:ext cx="6482630" cy="382543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33B3AD4-6BD8-4B26-93AF-9DE0C73E0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795" y="59692"/>
            <a:ext cx="2343477" cy="212437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A555D9B-539B-4C18-8117-034807A0A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7111" y="2414446"/>
            <a:ext cx="2410161" cy="202910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FFFFF65-62D8-4CC6-9BB7-B54F80B67D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3795" y="4650082"/>
            <a:ext cx="2540293" cy="220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467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3DDB82-9700-4D80-91C0-D2ADAC9BC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像素的區域與邊界 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2AB4D01-2EDD-4374-A7E9-E73467AAB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68158"/>
            <a:ext cx="8997133" cy="212152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478DD67-4BA5-4308-A626-6F2565ED0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974" y="3689685"/>
            <a:ext cx="2708359" cy="306107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D6AB5E0-2170-4D84-A55D-C2797623A2B7}"/>
              </a:ext>
            </a:extLst>
          </p:cNvPr>
          <p:cNvSpPr/>
          <p:nvPr/>
        </p:nvSpPr>
        <p:spPr>
          <a:xfrm>
            <a:off x="2356667" y="5150073"/>
            <a:ext cx="1070793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dirty="0"/>
              <a:t>八鄰接 </a:t>
            </a:r>
            <a:r>
              <a:rPr lang="en-US" altLang="zh-TW" sz="3200" dirty="0"/>
              <a:t>:Ri</a:t>
            </a:r>
            <a:r>
              <a:rPr lang="zh-TW" altLang="en-US" sz="3200" dirty="0"/>
              <a:t>和</a:t>
            </a:r>
            <a:r>
              <a:rPr lang="en-US" altLang="zh-TW" sz="3200" dirty="0" err="1"/>
              <a:t>Rj</a:t>
            </a:r>
            <a:r>
              <a:rPr lang="zh-TW" altLang="en-US" sz="3200" dirty="0"/>
              <a:t>相鄰</a:t>
            </a:r>
          </a:p>
          <a:p>
            <a:r>
              <a:rPr lang="zh-TW" altLang="en-US" sz="3200" dirty="0"/>
              <a:t>四鄰接</a:t>
            </a:r>
            <a:r>
              <a:rPr lang="en-US" altLang="zh-TW" sz="3200" dirty="0"/>
              <a:t>: Ri</a:t>
            </a:r>
            <a:r>
              <a:rPr lang="zh-TW" altLang="en-US" sz="3200" dirty="0"/>
              <a:t>和</a:t>
            </a:r>
            <a:r>
              <a:rPr lang="en-US" altLang="zh-TW" sz="3200" dirty="0" err="1"/>
              <a:t>Rj</a:t>
            </a:r>
            <a:r>
              <a:rPr lang="zh-TW" altLang="en-US" sz="3200" dirty="0"/>
              <a:t>不相鄰</a:t>
            </a:r>
          </a:p>
        </p:txBody>
      </p:sp>
    </p:spTree>
    <p:extLst>
      <p:ext uri="{BB962C8B-B14F-4D97-AF65-F5344CB8AC3E}">
        <p14:creationId xmlns:p14="http://schemas.microsoft.com/office/powerpoint/2010/main" val="3546922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BD81F6-70BA-45FC-ADE0-DD11A308E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</a:t>
            </a:r>
            <a:r>
              <a:rPr lang="zh-TW" altLang="en-US" dirty="0"/>
              <a:t>視覺感知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9675D8-741B-4913-B800-4795FDB07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視網膜</a:t>
            </a:r>
            <a:r>
              <a:rPr lang="en-US" altLang="zh-TW" dirty="0"/>
              <a:t>:</a:t>
            </a:r>
            <a:r>
              <a:rPr lang="zh-TW" altLang="en-US" dirty="0"/>
              <a:t>人類的感知器，視覺接收器，代表相機的底片的角色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錐細胞</a:t>
            </a:r>
            <a:r>
              <a:rPr lang="en-US" altLang="zh-TW" dirty="0"/>
              <a:t>(Cone):</a:t>
            </a:r>
            <a:r>
              <a:rPr lang="zh-TW" altLang="en-US" dirty="0"/>
              <a:t>負責白晝的視覺，亮光視覺</a:t>
            </a:r>
            <a:endParaRPr lang="en-US" altLang="zh-TW" dirty="0"/>
          </a:p>
          <a:p>
            <a:r>
              <a:rPr lang="zh-TW" altLang="en-US" dirty="0"/>
              <a:t>桿細胞</a:t>
            </a:r>
            <a:r>
              <a:rPr lang="en-US" altLang="zh-TW" dirty="0"/>
              <a:t>(Rod):</a:t>
            </a:r>
            <a:r>
              <a:rPr lang="zh-TW" altLang="en-US" dirty="0"/>
              <a:t>負責夜晚的視覺，昏暗視覺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9635260-241C-4358-97D9-F75F7F4F3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647" y="2622223"/>
            <a:ext cx="3629532" cy="383911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2DCA625-9FE1-4D90-8467-184BDA934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092" y="4001294"/>
            <a:ext cx="4546908" cy="262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202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2DD5A5-1262-4674-9605-640BF41D5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邊界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2664BD-4449-4A53-B5AA-6B3A3A766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Def:</a:t>
            </a:r>
            <a:r>
              <a:rPr lang="zh-TW" altLang="en-US" dirty="0"/>
              <a:t>在區域</a:t>
            </a:r>
            <a:r>
              <a:rPr lang="en-US" altLang="zh-TW" dirty="0"/>
              <a:t>R</a:t>
            </a:r>
            <a:r>
              <a:rPr lang="zh-TW" altLang="en-US" dirty="0"/>
              <a:t>至少有一個像素和背景相鄰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6BA3314-DAF2-4A3B-B6B5-E72F76753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881" y="2567280"/>
            <a:ext cx="5133772" cy="3609683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0F391D3E-14C6-47DE-95F9-5E406C0D31D9}"/>
              </a:ext>
            </a:extLst>
          </p:cNvPr>
          <p:cNvSpPr/>
          <p:nvPr/>
        </p:nvSpPr>
        <p:spPr>
          <a:xfrm>
            <a:off x="8999621" y="4395537"/>
            <a:ext cx="272716" cy="35292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0908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CD0298-9780-40CA-8C5A-DF7E355F5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像素的距離量測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41F678-53A8-40D2-97F2-00C48C98A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CC78FC9-56FE-4568-9BDF-F56C42D62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81" y="2191342"/>
            <a:ext cx="8694598" cy="339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048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5CD62E-199B-4ACD-AC5D-EBAB3E559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70BBFA-5E30-44EC-B437-8F4553B71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7BF250D-F500-4418-BF14-1E87EBAE6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532" y="1973179"/>
            <a:ext cx="8880936" cy="371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315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27EAFD-1A08-4644-BBF7-CEE40ECE9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6.</a:t>
            </a:r>
            <a:r>
              <a:rPr lang="zh-TW" altLang="en-US" dirty="0"/>
              <a:t>數位影像處理相關數位工具</a:t>
            </a:r>
            <a:r>
              <a:rPr lang="en-US" altLang="zh-TW" dirty="0"/>
              <a:t>-</a:t>
            </a:r>
            <a:r>
              <a:rPr lang="zh-TW" altLang="en-US" dirty="0"/>
              <a:t>線性代數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C8F179-7EF4-44A8-B04F-DE6ACBF47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6350AC9-9921-48DD-9EBD-07E38EE79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481" y="1933366"/>
            <a:ext cx="9627244" cy="455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295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31542E-FBD0-4C7D-AB39-1D1959780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線性</a:t>
            </a:r>
            <a:r>
              <a:rPr lang="en-US" altLang="zh-TW" dirty="0"/>
              <a:t>VS</a:t>
            </a:r>
            <a:r>
              <a:rPr lang="zh-TW" altLang="en-US" dirty="0"/>
              <a:t>非線性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F05385-1CB8-4C0A-B218-15B34E5C4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線性運算</a:t>
            </a:r>
            <a:r>
              <a:rPr lang="en-US" altLang="zh-TW" dirty="0"/>
              <a:t>:</a:t>
            </a:r>
            <a:r>
              <a:rPr lang="zh-TW" altLang="en-US" dirty="0"/>
              <a:t>要滿足</a:t>
            </a:r>
            <a:r>
              <a:rPr lang="zh-TW" altLang="en-US" b="1" dirty="0"/>
              <a:t>相加性</a:t>
            </a:r>
            <a:r>
              <a:rPr lang="zh-TW" altLang="en-US" dirty="0"/>
              <a:t>和</a:t>
            </a:r>
            <a:r>
              <a:rPr lang="zh-TW" altLang="en-US" b="1" dirty="0"/>
              <a:t>齊次性</a:t>
            </a:r>
            <a:endParaRPr lang="en-US" altLang="zh-TW" b="1" dirty="0"/>
          </a:p>
          <a:p>
            <a:endParaRPr lang="en-US" altLang="zh-TW" b="1" dirty="0"/>
          </a:p>
          <a:p>
            <a:r>
              <a:rPr lang="zh-TW" altLang="en-US" dirty="0"/>
              <a:t>相加性</a:t>
            </a:r>
            <a:r>
              <a:rPr lang="en-US" altLang="zh-TW" dirty="0"/>
              <a:t>:a + b = b + a</a:t>
            </a:r>
          </a:p>
          <a:p>
            <a:r>
              <a:rPr lang="zh-TW" altLang="en-US" dirty="0"/>
              <a:t>齊次性</a:t>
            </a:r>
            <a:r>
              <a:rPr lang="en-US" altLang="zh-TW" dirty="0"/>
              <a:t>:a*b = b*a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287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74D874-2E40-4DF2-B66A-BAD193C47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非線性運算</a:t>
            </a:r>
            <a:r>
              <a:rPr lang="en-US" altLang="zh-TW" dirty="0"/>
              <a:t>-</a:t>
            </a:r>
            <a:r>
              <a:rPr lang="zh-TW" altLang="en-US" dirty="0"/>
              <a:t>矩陣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A63398B-8A38-46B2-B7E5-36F88D620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676" y="1690688"/>
            <a:ext cx="9838647" cy="440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890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5B0671-3D94-471A-9C67-12FA2BCF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陣列的運算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9127EE-9E57-4A1F-B0AD-CC6217F90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TW" altLang="en-US" dirty="0"/>
              <a:t>假設</a:t>
            </a:r>
            <a:r>
              <a:rPr lang="en-US" altLang="zh-TW" dirty="0"/>
              <a:t>a</a:t>
            </a:r>
            <a:r>
              <a:rPr lang="zh-TW" altLang="en-US" dirty="0"/>
              <a:t>、</a:t>
            </a:r>
            <a:r>
              <a:rPr lang="en-US" altLang="zh-TW" dirty="0"/>
              <a:t>b</a:t>
            </a:r>
            <a:r>
              <a:rPr lang="zh-TW" altLang="en-US" dirty="0"/>
              <a:t>為</a:t>
            </a:r>
            <a:r>
              <a:rPr lang="en-US" altLang="zh-TW" dirty="0" err="1"/>
              <a:t>MxN</a:t>
            </a:r>
            <a:r>
              <a:rPr lang="zh-TW" altLang="en-US" dirty="0"/>
              <a:t>的影像，就可以做他的四則運算，加減乘除。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D561701-C1C2-4CE8-8AE2-15F12B745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283" y="3110832"/>
            <a:ext cx="8923480" cy="295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5520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7733E8-50DA-4490-BA6B-583528B87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空間運算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0374E1-8B67-4ABA-9D6F-CC9ED3FE9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單一像素運算 </a:t>
            </a:r>
            <a:r>
              <a:rPr lang="en-US" altLang="zh-TW" dirty="0"/>
              <a:t>2.</a:t>
            </a:r>
            <a:r>
              <a:rPr lang="zh-TW" altLang="en-US" dirty="0"/>
              <a:t>鄰域運算 </a:t>
            </a:r>
            <a:r>
              <a:rPr lang="en-US" altLang="zh-TW" dirty="0"/>
              <a:t>3.</a:t>
            </a:r>
            <a:r>
              <a:rPr lang="zh-TW" altLang="en-US" dirty="0"/>
              <a:t>幾何空間運算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R:input</a:t>
            </a:r>
            <a:r>
              <a:rPr lang="zh-TW" altLang="en-US" dirty="0"/>
              <a:t>的灰階值</a:t>
            </a:r>
            <a:endParaRPr lang="en-US" altLang="zh-TW" dirty="0"/>
          </a:p>
          <a:p>
            <a:r>
              <a:rPr lang="en-US" altLang="zh-TW" dirty="0"/>
              <a:t>S:output</a:t>
            </a:r>
            <a:r>
              <a:rPr lang="zh-TW" altLang="en-US" dirty="0"/>
              <a:t>的灰階值ˊ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981B9-AC7D-4051-AD71-33CF111B0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196" y="2531059"/>
            <a:ext cx="7543936" cy="274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987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8CD921-BE00-4BC8-9D7A-14FA48086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鄰域運算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2D3D6C1-DB2A-48C2-90C6-EB43785B7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703" y="2269163"/>
            <a:ext cx="9423199" cy="420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9189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C81E83-D874-4C69-BB40-BD170573C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幾何空間運算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40607E-683D-4928-AF80-63B014CA8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821" y="1690688"/>
            <a:ext cx="10515600" cy="4351338"/>
          </a:xfrm>
        </p:spPr>
        <p:txBody>
          <a:bodyPr/>
          <a:lstStyle/>
          <a:p>
            <a:r>
              <a:rPr lang="zh-TW" altLang="en-US" dirty="0"/>
              <a:t>圖像幾何空間中的像素位置進行操作，例如旋轉、平移、縮放和翻轉等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7FCC722-0CEE-4CED-B2C7-B096CD4C8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515" y="2627063"/>
            <a:ext cx="8026211" cy="370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78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AE5435-0B1A-4158-BF8B-64BA91962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人類視覺的假象</a:t>
            </a:r>
            <a:r>
              <a:rPr lang="en-US" altLang="zh-TW" dirty="0"/>
              <a:t>(1/2)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3893A5-994C-44E1-B2DE-A34F89D5E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TW" altLang="en-US" dirty="0"/>
              <a:t>馬赫帶</a:t>
            </a:r>
            <a:r>
              <a:rPr lang="en-US" altLang="zh-TW" dirty="0"/>
              <a:t>:</a:t>
            </a:r>
            <a:r>
              <a:rPr lang="zh-TW" altLang="en-US" dirty="0"/>
              <a:t>在明暗交界處感到亮處更亮，暗處更暗的現象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71E4C1A-BEED-44FF-B13C-4B75609055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15"/>
          <a:stretch/>
        </p:blipFill>
        <p:spPr>
          <a:xfrm>
            <a:off x="1078832" y="2705217"/>
            <a:ext cx="3220454" cy="378765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26B14DE-EE1C-49C7-B787-8F7AD6479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290" y="3666851"/>
            <a:ext cx="5737510" cy="186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831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50E9CF-11A9-4EBF-8239-7BEB67217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7.</a:t>
            </a:r>
            <a:r>
              <a:rPr lang="zh-TW" altLang="en-US" dirty="0"/>
              <a:t>數位影像處理相關數位工具</a:t>
            </a:r>
            <a:r>
              <a:rPr lang="en-US" altLang="zh-TW" dirty="0"/>
              <a:t>-</a:t>
            </a:r>
            <a:r>
              <a:rPr lang="zh-TW" altLang="en-US" dirty="0"/>
              <a:t>機率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8E99191-73B3-492A-A535-9C877E485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704" y="1995488"/>
            <a:ext cx="7487349" cy="360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378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812085-F09F-4153-AD36-362677AC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B6EDCE34-1E99-45F0-A4F4-316F827C65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4422" y="1982137"/>
            <a:ext cx="8122804" cy="370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97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6FF75D-8FDB-40DA-8E35-23A5D456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影像強化</a:t>
            </a:r>
            <a:r>
              <a:rPr lang="en-US" altLang="zh-TW" dirty="0"/>
              <a:t>-</a:t>
            </a:r>
            <a:r>
              <a:rPr lang="zh-TW" altLang="en-US" dirty="0"/>
              <a:t>直方圖等化</a:t>
            </a:r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7048FD7-50FB-462A-9F94-44326006B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6863" y="2237873"/>
            <a:ext cx="3298019" cy="324249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1AA47A4-4D46-4E2F-9D99-E9A03658B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472" y="2201851"/>
            <a:ext cx="3292960" cy="327851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C6ADFEA-21EB-4149-A134-66CC19FB1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91" y="2201851"/>
            <a:ext cx="4177182" cy="2154087"/>
          </a:xfrm>
          <a:prstGeom prst="rect">
            <a:avLst/>
          </a:prstGeom>
        </p:spPr>
      </p:pic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22FB43B4-B52E-4FC1-9D38-1A5EBC61F2F1}"/>
              </a:ext>
            </a:extLst>
          </p:cNvPr>
          <p:cNvSpPr txBox="1">
            <a:spLocks/>
          </p:cNvSpPr>
          <p:nvPr/>
        </p:nvSpPr>
        <p:spPr>
          <a:xfrm>
            <a:off x="838200" y="5053263"/>
            <a:ext cx="3878179" cy="1804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err="1"/>
              <a:t>R</a:t>
            </a:r>
            <a:r>
              <a:rPr lang="en-US" altLang="zh-TW" baseline="-25000" dirty="0" err="1"/>
              <a:t>k</a:t>
            </a:r>
            <a:r>
              <a:rPr lang="zh-TW" altLang="en-US" dirty="0"/>
              <a:t>為影像的強度值</a:t>
            </a:r>
            <a:endParaRPr lang="en-US" altLang="zh-TW" dirty="0"/>
          </a:p>
          <a:p>
            <a:r>
              <a:rPr lang="en-US" altLang="zh-TW" dirty="0" err="1"/>
              <a:t>n</a:t>
            </a:r>
            <a:r>
              <a:rPr lang="en-US" altLang="zh-TW" baseline="-25000" dirty="0" err="1"/>
              <a:t>j</a:t>
            </a:r>
            <a:r>
              <a:rPr lang="zh-TW" altLang="en-US" dirty="0"/>
              <a:t>為影像強度的個數</a:t>
            </a:r>
            <a:endParaRPr lang="en-US" altLang="zh-TW" dirty="0"/>
          </a:p>
          <a:p>
            <a:r>
              <a:rPr lang="en-US" altLang="zh-TW" dirty="0" err="1"/>
              <a:t>S</a:t>
            </a:r>
            <a:r>
              <a:rPr lang="en-US" altLang="zh-TW" baseline="-25000" dirty="0" err="1"/>
              <a:t>k</a:t>
            </a:r>
            <a:r>
              <a:rPr lang="zh-TW" altLang="en-US" dirty="0"/>
              <a:t>為輸出的強度值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00193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64332C-5293-46CF-95EF-4409EEDE2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Otsu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1BF39E-601C-4123-8191-8CB01AC7F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Otsu</a:t>
            </a:r>
            <a:r>
              <a:rPr lang="zh-TW" altLang="en-US" dirty="0"/>
              <a:t>為自動</a:t>
            </a:r>
            <a:r>
              <a:rPr lang="zh-TW" altLang="en-US" b="1" dirty="0"/>
              <a:t>門檻值決定法則</a:t>
            </a:r>
            <a:r>
              <a:rPr lang="zh-TW" altLang="en-US" dirty="0"/>
              <a:t>，常用在選擇影像二值化的閥值上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DCAE7BC-DC24-4431-895F-300710F2B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26369"/>
            <a:ext cx="2462682" cy="437147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5BCF5F0-B700-4489-B206-FC03F7F3D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631" y="2426369"/>
            <a:ext cx="4039164" cy="290553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193CF54-2B92-4415-A335-110956ACA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3669" y="2655000"/>
            <a:ext cx="3258005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153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BFE75-76E6-4C30-936A-733DDFDDE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38F0FC-2A57-4C6C-8568-70B5B419E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C3426FE-CCE9-450B-BA97-72F6E8BC4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355" y="2064771"/>
            <a:ext cx="8112022" cy="359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488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AD4DAF-794A-42BC-B4A0-5F9A4344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8.</a:t>
            </a:r>
            <a:r>
              <a:rPr lang="zh-TW" altLang="en-US" dirty="0"/>
              <a:t>數位影像處理相關數位工具</a:t>
            </a:r>
            <a:r>
              <a:rPr lang="en-US" altLang="zh-TW" dirty="0"/>
              <a:t>-</a:t>
            </a:r>
            <a:r>
              <a:rPr lang="zh-TW" altLang="en-US" dirty="0"/>
              <a:t>集合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E2B6F2-E9E3-4E8C-9C37-1B52F6B37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0562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集合運算</a:t>
            </a:r>
            <a:r>
              <a:rPr lang="en-US" altLang="zh-TW" dirty="0"/>
              <a:t>:</a:t>
            </a:r>
          </a:p>
          <a:p>
            <a:endParaRPr lang="en-US" altLang="zh-TW" dirty="0"/>
          </a:p>
          <a:p>
            <a:r>
              <a:rPr lang="en-US" altLang="zh-TW" dirty="0"/>
              <a:t>C=</a:t>
            </a:r>
            <a:r>
              <a:rPr lang="zh-TW" altLang="en-US" dirty="0"/>
              <a:t> </a:t>
            </a:r>
            <a:r>
              <a:rPr lang="en-US" altLang="zh-TW" dirty="0"/>
              <a:t>AUB</a:t>
            </a:r>
          </a:p>
          <a:p>
            <a:endParaRPr lang="en-US" altLang="zh-TW" dirty="0"/>
          </a:p>
          <a:p>
            <a:r>
              <a:rPr lang="en-US" altLang="zh-TW" dirty="0"/>
              <a:t>D=A∩B</a:t>
            </a:r>
          </a:p>
          <a:p>
            <a:endParaRPr lang="en-US" altLang="zh-TW" dirty="0"/>
          </a:p>
          <a:p>
            <a:r>
              <a:rPr lang="en-US" altLang="zh-TW" dirty="0"/>
              <a:t>A</a:t>
            </a:r>
            <a:r>
              <a:rPr lang="en-US" altLang="zh-TW" baseline="50000" dirty="0"/>
              <a:t>c</a:t>
            </a:r>
          </a:p>
          <a:p>
            <a:endParaRPr lang="en-US" altLang="zh-TW" dirty="0"/>
          </a:p>
          <a:p>
            <a:r>
              <a:rPr lang="en-US" altLang="zh-TW" dirty="0"/>
              <a:t>A-B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A7EF592-F3DE-407C-A57C-759BD5B7F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087" y="2016080"/>
            <a:ext cx="1949825" cy="202995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976C432-E0FE-4640-8F16-737D21455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602" y="2106277"/>
            <a:ext cx="1972771" cy="202995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3AF33B6-753A-4351-8AA4-4125099C1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087" y="4511399"/>
            <a:ext cx="2133435" cy="183369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60AB79C-9283-4D68-9413-E69C9128DE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7387" y="4450793"/>
            <a:ext cx="2181318" cy="189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4442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72BE78-982C-4F03-898E-F6EE1CF3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邏輯運算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59D3D8-9DF2-44D6-B25B-56D5C1302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410" y="1901824"/>
            <a:ext cx="2337053" cy="488450"/>
          </a:xfrm>
        </p:spPr>
        <p:txBody>
          <a:bodyPr/>
          <a:lstStyle/>
          <a:p>
            <a:r>
              <a:rPr lang="en-US" altLang="zh-TW" dirty="0"/>
              <a:t>NOT</a:t>
            </a:r>
            <a:r>
              <a:rPr lang="zh-TW" altLang="en-US" dirty="0"/>
              <a:t>運算</a:t>
            </a:r>
            <a:r>
              <a:rPr lang="en-US" altLang="zh-TW" dirty="0"/>
              <a:t>: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742C217-9C05-412F-B433-F3BEC158F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072" y="2598286"/>
            <a:ext cx="1998927" cy="1479207"/>
          </a:xfrm>
          <a:prstGeom prst="rect">
            <a:avLst/>
          </a:prstGeo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5501DC6C-6B9A-4B9A-BEC2-D002C8435CEF}"/>
              </a:ext>
            </a:extLst>
          </p:cNvPr>
          <p:cNvSpPr txBox="1">
            <a:spLocks/>
          </p:cNvSpPr>
          <p:nvPr/>
        </p:nvSpPr>
        <p:spPr>
          <a:xfrm>
            <a:off x="4052177" y="1901824"/>
            <a:ext cx="2337053" cy="488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AND</a:t>
            </a:r>
            <a:r>
              <a:rPr lang="zh-TW" altLang="en-US" dirty="0"/>
              <a:t>運算</a:t>
            </a:r>
            <a:r>
              <a:rPr lang="en-US" altLang="zh-TW" dirty="0"/>
              <a:t>:</a:t>
            </a:r>
          </a:p>
          <a:p>
            <a:endParaRPr lang="zh-TW" altLang="en-US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B298D52E-FEC0-42D8-9C46-53A7D0265529}"/>
              </a:ext>
            </a:extLst>
          </p:cNvPr>
          <p:cNvSpPr txBox="1">
            <a:spLocks/>
          </p:cNvSpPr>
          <p:nvPr/>
        </p:nvSpPr>
        <p:spPr>
          <a:xfrm>
            <a:off x="7216944" y="1901824"/>
            <a:ext cx="2337053" cy="488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OR</a:t>
            </a:r>
            <a:r>
              <a:rPr lang="zh-TW" altLang="en-US" dirty="0"/>
              <a:t>運算</a:t>
            </a:r>
            <a:r>
              <a:rPr lang="en-US" altLang="zh-TW" dirty="0"/>
              <a:t>:</a:t>
            </a:r>
          </a:p>
          <a:p>
            <a:endParaRPr lang="zh-TW" altLang="en-US" dirty="0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04A5BB2F-F159-4A37-8022-5C489419F6BD}"/>
              </a:ext>
            </a:extLst>
          </p:cNvPr>
          <p:cNvSpPr txBox="1">
            <a:spLocks/>
          </p:cNvSpPr>
          <p:nvPr/>
        </p:nvSpPr>
        <p:spPr>
          <a:xfrm>
            <a:off x="9894810" y="1901824"/>
            <a:ext cx="2337053" cy="488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XOR</a:t>
            </a:r>
            <a:r>
              <a:rPr lang="zh-TW" altLang="en-US" dirty="0"/>
              <a:t>運算</a:t>
            </a:r>
            <a:r>
              <a:rPr lang="en-US" altLang="zh-TW" dirty="0"/>
              <a:t>:</a:t>
            </a:r>
          </a:p>
          <a:p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02E2397-C863-4255-B8CA-08F4F8638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477" y="2627210"/>
            <a:ext cx="1788041" cy="167628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59FA7F1-532E-4B9B-84AD-FCB3170C8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371" y="2569361"/>
            <a:ext cx="1686160" cy="170521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7281A37-F555-4ACE-AD00-8575664862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9651" y="2598285"/>
            <a:ext cx="1733792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439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13AEE7-7DD5-4DD0-A1CF-D6FED2DA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模糊集合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0BC819-DBE8-4F46-B1CC-F043702B4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Def:</a:t>
            </a:r>
            <a:r>
              <a:rPr lang="zh-TW" altLang="en-US" dirty="0"/>
              <a:t>是指一個元素可能屬於這個集合的程度</a:t>
            </a:r>
            <a:r>
              <a:rPr lang="zh-TW" altLang="en-US" b="1" dirty="0"/>
              <a:t>不是只有</a:t>
            </a:r>
            <a:r>
              <a:rPr lang="en-US" altLang="zh-TW" b="1" dirty="0"/>
              <a:t>0</a:t>
            </a:r>
            <a:r>
              <a:rPr lang="zh-TW" altLang="en-US" b="1" dirty="0"/>
              <a:t>或</a:t>
            </a:r>
            <a:r>
              <a:rPr lang="en-US" altLang="zh-TW" b="1" dirty="0"/>
              <a:t>1</a:t>
            </a:r>
            <a:r>
              <a:rPr lang="zh-TW" altLang="en-US" dirty="0"/>
              <a:t>，是依照類似的程度給予</a:t>
            </a:r>
            <a:r>
              <a:rPr lang="zh-TW" altLang="en-US" b="1" dirty="0"/>
              <a:t>歸屬程度值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Ex:</a:t>
            </a:r>
            <a:r>
              <a:rPr lang="zh-TW" altLang="en-US" dirty="0"/>
              <a:t>設有一個集合</a:t>
            </a:r>
            <a:r>
              <a:rPr lang="en-US" altLang="zh-TW" dirty="0"/>
              <a:t>A</a:t>
            </a:r>
            <a:r>
              <a:rPr lang="zh-TW" altLang="en-US" dirty="0"/>
              <a:t>代表「年輕人」，若以年齡為準，</a:t>
            </a:r>
            <a:r>
              <a:rPr lang="en-US" altLang="zh-TW" dirty="0"/>
              <a:t>20</a:t>
            </a:r>
            <a:r>
              <a:rPr lang="zh-TW" altLang="en-US" dirty="0"/>
              <a:t>歲以下的人很可能會完全屬於集合</a:t>
            </a:r>
            <a:r>
              <a:rPr lang="en-US" altLang="zh-TW" dirty="0"/>
              <a:t>A</a:t>
            </a:r>
            <a:r>
              <a:rPr lang="zh-TW" altLang="en-US" dirty="0"/>
              <a:t>，但</a:t>
            </a:r>
            <a:r>
              <a:rPr lang="en-US" altLang="zh-TW" dirty="0"/>
              <a:t>30</a:t>
            </a:r>
            <a:r>
              <a:rPr lang="zh-TW" altLang="en-US" dirty="0"/>
              <a:t>歲的人可能只有一半的歸屬度，而</a:t>
            </a:r>
            <a:r>
              <a:rPr lang="en-US" altLang="zh-TW" dirty="0"/>
              <a:t>40</a:t>
            </a:r>
            <a:r>
              <a:rPr lang="zh-TW" altLang="en-US" dirty="0"/>
              <a:t>歲以上的人可能只有一點點隸屬度。因此，若以模糊集合的觀念來看，這些人的</a:t>
            </a:r>
            <a:r>
              <a:rPr lang="zh-TW" altLang="en-US" b="1" dirty="0"/>
              <a:t>歸屬度可以分別為</a:t>
            </a:r>
            <a:r>
              <a:rPr lang="en-US" altLang="zh-TW" b="1" dirty="0"/>
              <a:t>1</a:t>
            </a:r>
            <a:r>
              <a:rPr lang="zh-TW" altLang="en-US" b="1" dirty="0"/>
              <a:t>、</a:t>
            </a:r>
            <a:r>
              <a:rPr lang="en-US" altLang="zh-TW" b="1" dirty="0"/>
              <a:t>0.5</a:t>
            </a:r>
            <a:r>
              <a:rPr lang="zh-TW" altLang="en-US" b="1" dirty="0"/>
              <a:t>和</a:t>
            </a:r>
            <a:r>
              <a:rPr lang="en-US" altLang="zh-TW" b="1" dirty="0"/>
              <a:t>0.1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前面提到的</a:t>
            </a:r>
            <a:r>
              <a:rPr lang="zh-TW" altLang="en-US" b="1" dirty="0"/>
              <a:t>集合</a:t>
            </a:r>
            <a:r>
              <a:rPr lang="zh-TW" altLang="en-US" dirty="0"/>
              <a:t>與</a:t>
            </a:r>
            <a:r>
              <a:rPr lang="zh-TW" altLang="en-US" b="1" dirty="0"/>
              <a:t>邏輯運算</a:t>
            </a:r>
            <a:r>
              <a:rPr lang="zh-TW" altLang="en-US" dirty="0"/>
              <a:t>是屬於</a:t>
            </a:r>
            <a:r>
              <a:rPr lang="zh-TW" altLang="en-US" b="1" dirty="0"/>
              <a:t>清脆</a:t>
            </a:r>
            <a:r>
              <a:rPr lang="en-US" altLang="zh-TW" b="1" dirty="0"/>
              <a:t>(crisp)</a:t>
            </a:r>
            <a:r>
              <a:rPr lang="zh-TW" altLang="en-US" dirty="0"/>
              <a:t>的概念</a:t>
            </a:r>
          </a:p>
        </p:txBody>
      </p:sp>
    </p:spTree>
    <p:extLst>
      <p:ext uri="{BB962C8B-B14F-4D97-AF65-F5344CB8AC3E}">
        <p14:creationId xmlns:p14="http://schemas.microsoft.com/office/powerpoint/2010/main" val="32380615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B6EA36-DE5B-4B9D-BFB6-5F119AED9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模糊集合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3DC9F3E-54FE-4574-BC78-77BDA12E0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940" y="1889794"/>
            <a:ext cx="8086184" cy="431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109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939E43-65E6-4CCE-9626-394249090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人類視覺的假象</a:t>
            </a:r>
            <a:r>
              <a:rPr lang="en-US" altLang="zh-TW" dirty="0"/>
              <a:t>(2/2)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F9608B-8AC5-4D57-B351-8C0CACCC3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光學錯覺</a:t>
            </a:r>
            <a:r>
              <a:rPr lang="en-US" altLang="zh-TW" dirty="0"/>
              <a:t>:</a:t>
            </a:r>
            <a:r>
              <a:rPr lang="zh-TW" altLang="en-US" dirty="0"/>
              <a:t>指透過幾何排列、視覺成像規律等手段，製作有「視覺欺騙」的效果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E1B8DD5-4BB5-4F90-B037-270FE2CA4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908" y="2727157"/>
            <a:ext cx="3944349" cy="393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91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20A51C-9C6D-4AB0-B4DD-DC6525303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</a:t>
            </a:r>
            <a:r>
              <a:rPr lang="zh-TW" altLang="en-US" dirty="0"/>
              <a:t>光源與電磁頻譜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95147A3-5B2E-425A-9F8B-AC7031983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14788"/>
            <a:ext cx="3211666" cy="207168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9265335-C79F-44BC-BD14-D3EF38B22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04084"/>
            <a:ext cx="3333347" cy="159420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F5EE8B1-8C71-4AC7-8196-4E3561A87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117" y="1950050"/>
            <a:ext cx="6907745" cy="423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946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796C5B-EC65-4AEF-93B1-4DC05F48A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人類對光的感知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898D5A-F8DC-4433-9D4B-31E8F1809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3200" b="1" dirty="0"/>
              <a:t>單色光</a:t>
            </a:r>
            <a:r>
              <a:rPr lang="en-US" altLang="zh-TW" dirty="0"/>
              <a:t>:</a:t>
            </a:r>
            <a:r>
              <a:rPr lang="zh-TW" altLang="en-US" dirty="0"/>
              <a:t>強度、灰階度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sz="3200" b="1" dirty="0"/>
              <a:t>彩色光</a:t>
            </a:r>
            <a:r>
              <a:rPr lang="en-US" altLang="zh-TW" b="1" dirty="0"/>
              <a:t>:</a:t>
            </a:r>
            <a:r>
              <a:rPr lang="zh-TW" altLang="en-US" dirty="0"/>
              <a:t>光輝、亮度、光亮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可見光的辨識範圍</a:t>
            </a:r>
            <a:r>
              <a:rPr lang="en-US" altLang="zh-TW" dirty="0"/>
              <a:t>:0.43um(</a:t>
            </a:r>
            <a:r>
              <a:rPr lang="zh-TW" altLang="en-US" dirty="0"/>
              <a:t>紫</a:t>
            </a:r>
            <a:r>
              <a:rPr lang="en-US" altLang="zh-TW" dirty="0"/>
              <a:t>)~0.79um(</a:t>
            </a:r>
            <a:r>
              <a:rPr lang="zh-TW" altLang="en-US" dirty="0"/>
              <a:t>紅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1386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7C897E-347D-44C9-800F-7D6D86E06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光輝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C44B40-3215-4E4B-A499-712C9402E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Def:</a:t>
            </a:r>
            <a:r>
              <a:rPr lang="zh-TW" altLang="en-US" dirty="0"/>
              <a:t>從光源流出的能量，單位為瓦</a:t>
            </a:r>
            <a:r>
              <a:rPr lang="en-US" altLang="zh-TW" dirty="0"/>
              <a:t>(W)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42640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D73920-1972-4638-8E5C-A00C9FE50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亮度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0E7FD9-A628-4349-9458-B3FBB1C88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Def:</a:t>
            </a:r>
            <a:r>
              <a:rPr lang="zh-TW" altLang="en-US" dirty="0"/>
              <a:t>觀察者感受的能量大小的衡量，單位為流明</a:t>
            </a:r>
            <a:r>
              <a:rPr lang="en-US" altLang="zh-TW" dirty="0"/>
              <a:t>(</a:t>
            </a:r>
            <a:r>
              <a:rPr lang="en-US" altLang="zh-TW" dirty="0" err="1"/>
              <a:t>lm</a:t>
            </a:r>
            <a:r>
              <a:rPr lang="en-US" altLang="zh-TW" dirty="0"/>
              <a:t>)</a:t>
            </a:r>
            <a:r>
              <a:rPr lang="zh-TW" altLang="en-US" dirty="0"/>
              <a:t>，在計算時，需要考慮到不同波長光的感知強度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3CB9E1A-25E3-41A3-9573-88C871BE2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266" y="2827119"/>
            <a:ext cx="6801331" cy="312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70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3066</TotalTime>
  <Words>1524</Words>
  <Application>Microsoft Office PowerPoint</Application>
  <PresentationFormat>寬螢幕</PresentationFormat>
  <Paragraphs>182</Paragraphs>
  <Slides>48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48</vt:i4>
      </vt:variant>
    </vt:vector>
  </HeadingPairs>
  <TitlesOfParts>
    <vt:vector size="54" baseType="lpstr">
      <vt:lpstr>新細明體</vt:lpstr>
      <vt:lpstr>Arial</vt:lpstr>
      <vt:lpstr>Calibri</vt:lpstr>
      <vt:lpstr>Calibri Light</vt:lpstr>
      <vt:lpstr>Wingdings</vt:lpstr>
      <vt:lpstr>Office 佈景主題</vt:lpstr>
      <vt:lpstr>HISLAB_112碩_讀書會</vt:lpstr>
      <vt:lpstr>學習大綱</vt:lpstr>
      <vt:lpstr>1.視覺感知</vt:lpstr>
      <vt:lpstr>人類視覺的假象(1/2)</vt:lpstr>
      <vt:lpstr>人類視覺的假象(2/2)</vt:lpstr>
      <vt:lpstr>2.光源與電磁頻譜</vt:lpstr>
      <vt:lpstr>人類對光的感知</vt:lpstr>
      <vt:lpstr>光輝</vt:lpstr>
      <vt:lpstr>亮度</vt:lpstr>
      <vt:lpstr>光亮</vt:lpstr>
      <vt:lpstr>PowerPoint 簡報</vt:lpstr>
      <vt:lpstr>3.影像感應與擷取</vt:lpstr>
      <vt:lpstr>成像感測器</vt:lpstr>
      <vt:lpstr>面影像感測器</vt:lpstr>
      <vt:lpstr>線影像感測器取像案例</vt:lpstr>
      <vt:lpstr>2D影像成型</vt:lpstr>
      <vt:lpstr>視覺系統打光方式</vt:lpstr>
      <vt:lpstr>4.影像取樣與量化</vt:lpstr>
      <vt:lpstr>數位影像表達</vt:lpstr>
      <vt:lpstr>空間解析度</vt:lpstr>
      <vt:lpstr>強度解析度</vt:lpstr>
      <vt:lpstr>影像內插</vt:lpstr>
      <vt:lpstr>最近鄰內差法</vt:lpstr>
      <vt:lpstr>PowerPoint 簡報</vt:lpstr>
      <vt:lpstr>5.像素間之基本關係</vt:lpstr>
      <vt:lpstr>像素連接性</vt:lpstr>
      <vt:lpstr>令v={1}，p,q,r =1</vt:lpstr>
      <vt:lpstr>像素的連接性</vt:lpstr>
      <vt:lpstr>像素的區域與邊界 </vt:lpstr>
      <vt:lpstr>邊界</vt:lpstr>
      <vt:lpstr>像素的距離量測</vt:lpstr>
      <vt:lpstr>PowerPoint 簡報</vt:lpstr>
      <vt:lpstr>6.數位影像處理相關數位工具-線性代數</vt:lpstr>
      <vt:lpstr>線性VS非線性</vt:lpstr>
      <vt:lpstr>非線性運算-矩陣</vt:lpstr>
      <vt:lpstr>陣列的運算</vt:lpstr>
      <vt:lpstr>空間運算</vt:lpstr>
      <vt:lpstr>鄰域運算</vt:lpstr>
      <vt:lpstr>幾何空間運算</vt:lpstr>
      <vt:lpstr>7.數位影像處理相關數位工具-機率</vt:lpstr>
      <vt:lpstr>PowerPoint 簡報</vt:lpstr>
      <vt:lpstr>影像強化-直方圖等化</vt:lpstr>
      <vt:lpstr>Otsu</vt:lpstr>
      <vt:lpstr>PowerPoint 簡報</vt:lpstr>
      <vt:lpstr>8.數位影像處理相關數位工具-集合</vt:lpstr>
      <vt:lpstr>邏輯運算</vt:lpstr>
      <vt:lpstr>模糊集合</vt:lpstr>
      <vt:lpstr>模糊集合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HISLAB_112碩_讀書會</dc:title>
  <dc:creator>USER</dc:creator>
  <cp:lastModifiedBy>kevin</cp:lastModifiedBy>
  <cp:revision>41</cp:revision>
  <dcterms:created xsi:type="dcterms:W3CDTF">2023-05-02T18:02:58Z</dcterms:created>
  <dcterms:modified xsi:type="dcterms:W3CDTF">2023-05-06T18:02:34Z</dcterms:modified>
</cp:coreProperties>
</file>